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4"/>
    <p:sldMasterId id="2147483912" r:id="rId5"/>
    <p:sldMasterId id="2147483931" r:id="rId6"/>
    <p:sldMasterId id="2147483951" r:id="rId7"/>
  </p:sldMasterIdLst>
  <p:notesMasterIdLst>
    <p:notesMasterId r:id="rId28"/>
  </p:notesMasterIdLst>
  <p:handoutMasterIdLst>
    <p:handoutMasterId r:id="rId29"/>
  </p:handoutMasterIdLst>
  <p:sldIdLst>
    <p:sldId id="256" r:id="rId8"/>
    <p:sldId id="296" r:id="rId9"/>
    <p:sldId id="303" r:id="rId10"/>
    <p:sldId id="304" r:id="rId11"/>
    <p:sldId id="265" r:id="rId12"/>
    <p:sldId id="305" r:id="rId13"/>
    <p:sldId id="298" r:id="rId14"/>
    <p:sldId id="297" r:id="rId15"/>
    <p:sldId id="757" r:id="rId16"/>
    <p:sldId id="777" r:id="rId17"/>
    <p:sldId id="765" r:id="rId18"/>
    <p:sldId id="773" r:id="rId19"/>
    <p:sldId id="762" r:id="rId20"/>
    <p:sldId id="300" r:id="rId21"/>
    <p:sldId id="781" r:id="rId22"/>
    <p:sldId id="778" r:id="rId23"/>
    <p:sldId id="780" r:id="rId24"/>
    <p:sldId id="779" r:id="rId25"/>
    <p:sldId id="266" r:id="rId26"/>
    <p:sldId id="260" r:id="rId27"/>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E9FE8-D18D-4CE7-D6DB-032470688DD4}" name="Kivaria, Fredrick (FAOKE)" initials="KF(" userId="S::Fredrick.Kivaria@fao.org::9e823e81-08a1-4ea2-8fb0-a7f2c8620b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2C9"/>
    <a:srgbClr val="A81E3B"/>
    <a:srgbClr val="79B9CF"/>
    <a:srgbClr val="DDA63A"/>
    <a:srgbClr val="1A648C"/>
    <a:srgbClr val="EFA91F"/>
    <a:srgbClr val="EF791F"/>
    <a:srgbClr val="AB967C"/>
    <a:srgbClr val="518932"/>
    <a:srgbClr val="008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20A0A-F2BD-4175-96BA-40AA39CE0E00}" v="4" dt="2023-02-06T09:31:50.58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68" autoAdjust="0"/>
    <p:restoredTop sz="86408" autoAdjust="0"/>
  </p:normalViewPr>
  <p:slideViewPr>
    <p:cSldViewPr>
      <p:cViewPr varScale="1">
        <p:scale>
          <a:sx n="55" d="100"/>
          <a:sy n="55" d="100"/>
        </p:scale>
        <p:origin x="1188"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69" d="100"/>
          <a:sy n="169" d="100"/>
        </p:scale>
        <p:origin x="216" y="6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rika.chenais\AppData\Roaming\Microsoft\AddIns\PubMed_Timeline_Results_by_Year.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publications </a:t>
            </a:r>
          </a:p>
          <a:p>
            <a:pPr>
              <a:defRPr/>
            </a:pPr>
            <a:r>
              <a:rPr lang="en-US" baseline="0" dirty="0"/>
              <a:t>(</a:t>
            </a:r>
            <a:r>
              <a:rPr lang="en-US" baseline="0" dirty="0" err="1"/>
              <a:t>pubmed</a:t>
            </a:r>
            <a:r>
              <a:rPr lang="en-US" baseline="0" dirty="0"/>
              <a:t> Jan 2023: African swine fever)</a:t>
            </a:r>
            <a:endParaRPr lang="en-US" dirty="0"/>
          </a:p>
        </c:rich>
      </c:tx>
      <c:layout>
        <c:manualLayout>
          <c:xMode val="edge"/>
          <c:yMode val="edge"/>
          <c:x val="0.22080908013646899"/>
          <c:y val="4.037109620241495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PubMed_Timeline_Results_by_Year!$B$2</c:f>
              <c:strCache>
                <c:ptCount val="1"/>
                <c:pt idx="0">
                  <c:v>Count</c:v>
                </c:pt>
              </c:strCache>
            </c:strRef>
          </c:tx>
          <c:spPr>
            <a:solidFill>
              <a:schemeClr val="accent1"/>
            </a:solidFill>
            <a:ln>
              <a:noFill/>
            </a:ln>
            <a:effectLst/>
          </c:spPr>
          <c:invertIfNegative val="0"/>
          <c:cat>
            <c:numRef>
              <c:f>PubMed_Timeline_Results_by_Year!$A$3:$A$24</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PubMed_Timeline_Results_by_Year!$B$3:$B$24</c:f>
              <c:numCache>
                <c:formatCode>General</c:formatCode>
                <c:ptCount val="22"/>
                <c:pt idx="0">
                  <c:v>31</c:v>
                </c:pt>
                <c:pt idx="1">
                  <c:v>2</c:v>
                </c:pt>
                <c:pt idx="2">
                  <c:v>17</c:v>
                </c:pt>
                <c:pt idx="3">
                  <c:v>28</c:v>
                </c:pt>
                <c:pt idx="4">
                  <c:v>16</c:v>
                </c:pt>
                <c:pt idx="5">
                  <c:v>32</c:v>
                </c:pt>
                <c:pt idx="6">
                  <c:v>3</c:v>
                </c:pt>
                <c:pt idx="7">
                  <c:v>25</c:v>
                </c:pt>
                <c:pt idx="8">
                  <c:v>32</c:v>
                </c:pt>
                <c:pt idx="9">
                  <c:v>33</c:v>
                </c:pt>
                <c:pt idx="10">
                  <c:v>47</c:v>
                </c:pt>
                <c:pt idx="11">
                  <c:v>59</c:v>
                </c:pt>
                <c:pt idx="12">
                  <c:v>73</c:v>
                </c:pt>
                <c:pt idx="13">
                  <c:v>47</c:v>
                </c:pt>
                <c:pt idx="14">
                  <c:v>79</c:v>
                </c:pt>
                <c:pt idx="15">
                  <c:v>92</c:v>
                </c:pt>
                <c:pt idx="16">
                  <c:v>123</c:v>
                </c:pt>
                <c:pt idx="17">
                  <c:v>117</c:v>
                </c:pt>
                <c:pt idx="18">
                  <c:v>189</c:v>
                </c:pt>
                <c:pt idx="19">
                  <c:v>320</c:v>
                </c:pt>
                <c:pt idx="20">
                  <c:v>404</c:v>
                </c:pt>
                <c:pt idx="21">
                  <c:v>483</c:v>
                </c:pt>
              </c:numCache>
            </c:numRef>
          </c:val>
          <c:extLst>
            <c:ext xmlns:c16="http://schemas.microsoft.com/office/drawing/2014/chart" uri="{C3380CC4-5D6E-409C-BE32-E72D297353CC}">
              <c16:uniqueId val="{00000000-1FF1-4924-B1CE-D6E2175AEDE9}"/>
            </c:ext>
          </c:extLst>
        </c:ser>
        <c:dLbls>
          <c:showLegendKey val="0"/>
          <c:showVal val="0"/>
          <c:showCatName val="0"/>
          <c:showSerName val="0"/>
          <c:showPercent val="0"/>
          <c:showBubbleSize val="0"/>
        </c:dLbls>
        <c:gapWidth val="219"/>
        <c:overlap val="-27"/>
        <c:axId val="697665976"/>
        <c:axId val="697664664"/>
      </c:barChart>
      <c:catAx>
        <c:axId val="69766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7664664"/>
        <c:crosses val="autoZero"/>
        <c:auto val="1"/>
        <c:lblAlgn val="ctr"/>
        <c:lblOffset val="100"/>
        <c:noMultiLvlLbl val="0"/>
      </c:catAx>
      <c:valAx>
        <c:axId val="697664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7665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06/02/2023</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06/02/2023</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F181C075-0A87-4D04-85DC-C41B8B8D094E}" type="slidenum">
              <a:rPr lang="en-GB" smtClean="0"/>
              <a:pPr/>
              <a:t>1</a:t>
            </a:fld>
            <a:endParaRPr lang="en-GB"/>
          </a:p>
        </p:txBody>
      </p:sp>
    </p:spTree>
    <p:extLst>
      <p:ext uri="{BB962C8B-B14F-4D97-AF65-F5344CB8AC3E}">
        <p14:creationId xmlns:p14="http://schemas.microsoft.com/office/powerpoint/2010/main" val="244006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0" i="0" dirty="0">
                <a:solidFill>
                  <a:srgbClr val="333333"/>
                </a:solidFill>
                <a:effectLst/>
                <a:latin typeface="Arial" panose="020B0604020202020204" pitchFamily="34" charset="0"/>
              </a:rPr>
              <a:t>The GF-TADs initiative for the Global control of ASF aims to tackle strategic challenges, promote partnerships, strengthen prevention and preparedness measures, and </a:t>
            </a:r>
            <a:r>
              <a:rPr lang="en-US" b="0" i="0" dirty="0" err="1">
                <a:solidFill>
                  <a:srgbClr val="333333"/>
                </a:solidFill>
                <a:effectLst/>
                <a:latin typeface="Arial" panose="020B0604020202020204" pitchFamily="34" charset="0"/>
              </a:rPr>
              <a:t>minimise</a:t>
            </a:r>
            <a:r>
              <a:rPr lang="en-US" b="0" i="0" dirty="0">
                <a:solidFill>
                  <a:srgbClr val="333333"/>
                </a:solidFill>
                <a:effectLst/>
                <a:latin typeface="Arial" panose="020B0604020202020204" pitchFamily="34" charset="0"/>
              </a:rPr>
              <a:t> the adverse impacts of ASF.</a:t>
            </a:r>
          </a:p>
          <a:p>
            <a:pPr marL="285750" indent="-285750">
              <a:buFont typeface="Arial" panose="020B0604020202020204" pitchFamily="34" charset="0"/>
              <a:buChar char="•"/>
            </a:pPr>
            <a:r>
              <a:rPr lang="en-US" b="0" i="0" dirty="0">
                <a:solidFill>
                  <a:srgbClr val="333333"/>
                </a:solidFill>
                <a:effectLst/>
                <a:latin typeface="Arial" panose="020B0604020202020204" pitchFamily="34" charset="0"/>
              </a:rPr>
              <a:t>The project aims at supporting the GF-TADs initiative to control ASF at global, regional and country level </a:t>
            </a:r>
            <a:endParaRPr lang="en-GB"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5</a:t>
            </a:fld>
            <a:endParaRPr lang="en-GB"/>
          </a:p>
        </p:txBody>
      </p:sp>
    </p:spTree>
    <p:extLst>
      <p:ext uri="{BB962C8B-B14F-4D97-AF65-F5344CB8AC3E}">
        <p14:creationId xmlns:p14="http://schemas.microsoft.com/office/powerpoint/2010/main" val="235071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800"/>
              </a:spcAft>
            </a:pPr>
            <a:r>
              <a:rPr lang="en-GB" sz="1800" dirty="0">
                <a:effectLst/>
                <a:latin typeface="Georgia" panose="02040502050405020303" pitchFamily="18" charset="0"/>
                <a:ea typeface="Calibri" panose="020F0502020204030204" pitchFamily="34" charset="0"/>
                <a:cs typeface="Times New Roman" panose="02020603050405020304" pitchFamily="18" charset="0"/>
              </a:rPr>
              <a:t>depending on previous knowledge and capacities, local ASF situation and epidemiology, socio-economic context, pig production, value chain structure and needs, different activities will be necessary to reach the expected outcomes in each country. The engagement of stakeholders in the different strategic areas will likewise vary with the local context, but as previously noted, broad engagement along the value chains is paramount for achieving control of ASF.</a:t>
            </a:r>
            <a:r>
              <a:rPr lang="sv-SE" dirty="0">
                <a:effectLst/>
              </a:rPr>
              <a:t> </a:t>
            </a:r>
            <a:endParaRPr lang="sv-SE" dirty="0"/>
          </a:p>
        </p:txBody>
      </p:sp>
      <p:sp>
        <p:nvSpPr>
          <p:cNvPr id="4" name="Platshållare för bildnummer 3"/>
          <p:cNvSpPr>
            <a:spLocks noGrp="1"/>
          </p:cNvSpPr>
          <p:nvPr>
            <p:ph type="sldNum" sz="quarter" idx="5"/>
          </p:nvPr>
        </p:nvSpPr>
        <p:spPr/>
        <p:txBody>
          <a:bodyPr/>
          <a:lstStyle/>
          <a:p>
            <a:fld id="{49B25B5B-A0D7-43D7-A3CF-9F59EA2DA6DE}" type="slidenum">
              <a:rPr lang="sv-SE" smtClean="0"/>
              <a:t>12</a:t>
            </a:fld>
            <a:endParaRPr lang="sv-SE"/>
          </a:p>
        </p:txBody>
      </p:sp>
    </p:spTree>
    <p:extLst>
      <p:ext uri="{BB962C8B-B14F-4D97-AF65-F5344CB8AC3E}">
        <p14:creationId xmlns:p14="http://schemas.microsoft.com/office/powerpoint/2010/main" val="313804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43548" y="2667000"/>
            <a:ext cx="5933452" cy="1905000"/>
          </a:xfrm>
          <a:prstGeom prst="rect">
            <a:avLst/>
          </a:prstGeom>
        </p:spPr>
        <p:txBody>
          <a:bodyPr lIns="0" anchor="t"/>
          <a:lstStyle>
            <a:lvl1pPr algn="l">
              <a:defRPr sz="4000" baseline="0">
                <a:solidFill>
                  <a:srgbClr val="5792C9"/>
                </a:solidFill>
                <a:latin typeface="Georgia" charset="0"/>
                <a:ea typeface="Georgia" charset="0"/>
                <a:cs typeface="Georgia" charset="0"/>
              </a:defRPr>
            </a:lvl1pPr>
          </a:lstStyle>
          <a:p>
            <a:r>
              <a:rPr lang="en-US" dirty="0"/>
              <a:t>Click to edit </a:t>
            </a:r>
            <a:br>
              <a:rPr lang="en-US" dirty="0"/>
            </a:br>
            <a:r>
              <a:rPr lang="en-US" dirty="0"/>
              <a:t>Master title - Option 1</a:t>
            </a:r>
          </a:p>
        </p:txBody>
      </p:sp>
      <p:sp>
        <p:nvSpPr>
          <p:cNvPr id="10" name="Text Placeholder 5"/>
          <p:cNvSpPr>
            <a:spLocks noGrp="1"/>
          </p:cNvSpPr>
          <p:nvPr>
            <p:ph type="body" sz="quarter" idx="11" hasCustomPrompt="1"/>
          </p:nvPr>
        </p:nvSpPr>
        <p:spPr>
          <a:xfrm>
            <a:off x="543548" y="5589240"/>
            <a:ext cx="5857252" cy="811560"/>
          </a:xfrm>
          <a:prstGeom prst="rect">
            <a:avLst/>
          </a:prstGeom>
        </p:spPr>
        <p:txBody>
          <a:bodyPr lIns="0"/>
          <a:lstStyle>
            <a:lvl1pPr marL="0" indent="0">
              <a:buFontTx/>
              <a:buNone/>
              <a:defRPr sz="1600" b="1">
                <a:solidFill>
                  <a:srgbClr val="5792C9"/>
                </a:solidFill>
              </a:defRPr>
            </a:lvl1pPr>
          </a:lstStyle>
          <a:p>
            <a:pPr lvl="0"/>
            <a:r>
              <a:rPr lang="en-US" dirty="0"/>
              <a:t>Click Name of the presenter</a:t>
            </a:r>
          </a:p>
        </p:txBody>
      </p:sp>
    </p:spTree>
    <p:extLst>
      <p:ext uri="{BB962C8B-B14F-4D97-AF65-F5344CB8AC3E}">
        <p14:creationId xmlns:p14="http://schemas.microsoft.com/office/powerpoint/2010/main" val="669387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Endas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74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tartsida, 4">
    <p:spTree>
      <p:nvGrpSpPr>
        <p:cNvPr id="1" name=""/>
        <p:cNvGrpSpPr/>
        <p:nvPr/>
      </p:nvGrpSpPr>
      <p:grpSpPr>
        <a:xfrm>
          <a:off x="0" y="0"/>
          <a:ext cx="0" cy="0"/>
          <a:chOff x="0" y="0"/>
          <a:chExt cx="0" cy="0"/>
        </a:xfrm>
      </p:grpSpPr>
      <p:sp>
        <p:nvSpPr>
          <p:cNvPr id="6" name="Platshållare för bild 7">
            <a:extLst>
              <a:ext uri="{FF2B5EF4-FFF2-40B4-BE49-F238E27FC236}">
                <a16:creationId xmlns:a16="http://schemas.microsoft.com/office/drawing/2014/main" id="{FB217EA6-9462-4F11-B098-5CBF9B9093EF}"/>
              </a:ext>
            </a:extLst>
          </p:cNvPr>
          <p:cNvSpPr>
            <a:spLocks noGrp="1"/>
          </p:cNvSpPr>
          <p:nvPr>
            <p:ph type="pic" sz="quarter" idx="13"/>
          </p:nvPr>
        </p:nvSpPr>
        <p:spPr>
          <a:xfrm>
            <a:off x="0" y="1"/>
            <a:ext cx="12192000" cy="6191250"/>
          </a:xfrm>
        </p:spPr>
        <p:txBody>
          <a:bodyPr/>
          <a:lstStyle/>
          <a:p>
            <a:r>
              <a:rPr lang="sv-SE"/>
              <a:t>Klicka på ikonen för att lägga till en bild</a:t>
            </a:r>
            <a:endParaRPr lang="sv-SE" dirty="0"/>
          </a:p>
        </p:txBody>
      </p:sp>
      <p:sp>
        <p:nvSpPr>
          <p:cNvPr id="7" name="Rubrik 1">
            <a:extLst>
              <a:ext uri="{FF2B5EF4-FFF2-40B4-BE49-F238E27FC236}">
                <a16:creationId xmlns:a16="http://schemas.microsoft.com/office/drawing/2014/main" id="{469FB2F4-CA8D-422C-A723-B4F07737FA62}"/>
              </a:ext>
            </a:extLst>
          </p:cNvPr>
          <p:cNvSpPr>
            <a:spLocks noGrp="1"/>
          </p:cNvSpPr>
          <p:nvPr>
            <p:ph type="title"/>
          </p:nvPr>
        </p:nvSpPr>
        <p:spPr>
          <a:xfrm>
            <a:off x="698500" y="576975"/>
            <a:ext cx="10340975" cy="806714"/>
          </a:xfrm>
          <a:solidFill>
            <a:srgbClr val="D22630"/>
          </a:solidFill>
        </p:spPr>
        <p:txBody>
          <a:bodyPr wrap="square" lIns="180000" tIns="180000" rIns="180000" bIns="180000">
            <a:spAutoFit/>
          </a:bodyPr>
          <a:lstStyle>
            <a:lvl1pPr>
              <a:defRPr>
                <a:solidFill>
                  <a:schemeClr val="bg1"/>
                </a:solidFill>
              </a:defRPr>
            </a:lvl1pPr>
          </a:lstStyle>
          <a:p>
            <a:r>
              <a:rPr lang="sv-SE"/>
              <a:t>Klicka här för att ändra mall för rubrikformat</a:t>
            </a:r>
            <a:endParaRPr lang="sv-SE" dirty="0"/>
          </a:p>
        </p:txBody>
      </p:sp>
      <p:sp>
        <p:nvSpPr>
          <p:cNvPr id="11" name="Platshållare för text 9">
            <a:extLst>
              <a:ext uri="{FF2B5EF4-FFF2-40B4-BE49-F238E27FC236}">
                <a16:creationId xmlns:a16="http://schemas.microsoft.com/office/drawing/2014/main" id="{5CEBDE3D-5C75-476E-B5D7-15A9BCA89D36}"/>
              </a:ext>
            </a:extLst>
          </p:cNvPr>
          <p:cNvSpPr>
            <a:spLocks noGrp="1"/>
          </p:cNvSpPr>
          <p:nvPr>
            <p:ph type="body" sz="quarter" idx="14"/>
          </p:nvPr>
        </p:nvSpPr>
        <p:spPr>
          <a:xfrm>
            <a:off x="698500" y="1567575"/>
            <a:ext cx="3778250" cy="806714"/>
          </a:xfrm>
          <a:custGeom>
            <a:avLst/>
            <a:gdLst>
              <a:gd name="connsiteX0" fmla="*/ 0 w 10058477"/>
              <a:gd name="connsiteY0" fmla="*/ 0 h 862114"/>
              <a:gd name="connsiteX1" fmla="*/ 10058477 w 10058477"/>
              <a:gd name="connsiteY1" fmla="*/ 0 h 862114"/>
              <a:gd name="connsiteX2" fmla="*/ 10058477 w 10058477"/>
              <a:gd name="connsiteY2" fmla="*/ 862114 h 862114"/>
              <a:gd name="connsiteX3" fmla="*/ 0 w 10058477"/>
              <a:gd name="connsiteY3" fmla="*/ 862114 h 862114"/>
            </a:gdLst>
            <a:ahLst/>
            <a:cxnLst>
              <a:cxn ang="0">
                <a:pos x="connsiteX0" y="connsiteY0"/>
              </a:cxn>
              <a:cxn ang="0">
                <a:pos x="connsiteX1" y="connsiteY1"/>
              </a:cxn>
              <a:cxn ang="0">
                <a:pos x="connsiteX2" y="connsiteY2"/>
              </a:cxn>
              <a:cxn ang="0">
                <a:pos x="connsiteX3" y="connsiteY3"/>
              </a:cxn>
            </a:cxnLst>
            <a:rect l="l" t="t" r="r" b="b"/>
            <a:pathLst>
              <a:path w="10058477" h="862114">
                <a:moveTo>
                  <a:pt x="0" y="0"/>
                </a:moveTo>
                <a:lnTo>
                  <a:pt x="10058477" y="0"/>
                </a:lnTo>
                <a:lnTo>
                  <a:pt x="10058477" y="862114"/>
                </a:lnTo>
                <a:lnTo>
                  <a:pt x="0" y="862114"/>
                </a:lnTo>
                <a:close/>
              </a:path>
            </a:pathLst>
          </a:custGeom>
          <a:solidFill>
            <a:srgbClr val="D22630"/>
          </a:solidFill>
        </p:spPr>
        <p:txBody>
          <a:bodyPr wrap="square" lIns="180000" tIns="180000" rIns="180000" bIns="180000" anchor="ctr">
            <a:spAutoFit/>
          </a:bodyPr>
          <a:lstStyle>
            <a:lvl1pPr marL="0" indent="0">
              <a:buNone/>
              <a:defRPr sz="3600" b="1">
                <a:solidFill>
                  <a:schemeClr val="bg1"/>
                </a:solidFill>
                <a:latin typeface="+mj-lt"/>
              </a:defRPr>
            </a:lvl1pPr>
          </a:lstStyle>
          <a:p>
            <a:pPr lvl="0"/>
            <a:r>
              <a:rPr lang="sv-SE"/>
              <a:t>Klicka här för att ändra format på bakgrundstexten</a:t>
            </a:r>
          </a:p>
        </p:txBody>
      </p:sp>
    </p:spTree>
    <p:extLst>
      <p:ext uri="{BB962C8B-B14F-4D97-AF65-F5344CB8AC3E}">
        <p14:creationId xmlns:p14="http://schemas.microsoft.com/office/powerpoint/2010/main" val="168466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116E-709D-4BCA-89B5-21BD28BB39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88A0A8-5331-4EC6-B7FA-570E5B637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563801-E2B4-476C-9094-3C6B64EC8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B41CBE-C377-446D-AB18-F4DD6B94F2DE}"/>
              </a:ext>
            </a:extLst>
          </p:cNvPr>
          <p:cNvSpPr>
            <a:spLocks noGrp="1"/>
          </p:cNvSpPr>
          <p:nvPr>
            <p:ph type="dt" sz="half" idx="10"/>
          </p:nvPr>
        </p:nvSpPr>
        <p:spPr/>
        <p:txBody>
          <a:bodyPr/>
          <a:lstStyle/>
          <a:p>
            <a:fld id="{AE77771B-6E49-473F-B256-23A5828120B2}" type="datetimeFigureOut">
              <a:rPr lang="en-GB" smtClean="0"/>
              <a:t>06/02/2023</a:t>
            </a:fld>
            <a:endParaRPr lang="en-GB"/>
          </a:p>
        </p:txBody>
      </p:sp>
      <p:sp>
        <p:nvSpPr>
          <p:cNvPr id="6" name="Footer Placeholder 5">
            <a:extLst>
              <a:ext uri="{FF2B5EF4-FFF2-40B4-BE49-F238E27FC236}">
                <a16:creationId xmlns:a16="http://schemas.microsoft.com/office/drawing/2014/main" id="{6990BFDB-0510-4075-9E85-0D9448EB4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6F4B39-5302-4724-9362-46ABCF6E73F5}"/>
              </a:ext>
            </a:extLst>
          </p:cNvPr>
          <p:cNvSpPr>
            <a:spLocks noGrp="1"/>
          </p:cNvSpPr>
          <p:nvPr>
            <p:ph type="sldNum" sz="quarter" idx="12"/>
          </p:nvPr>
        </p:nvSpPr>
        <p:spPr/>
        <p:txBody>
          <a:bodyPr/>
          <a:lstStyle/>
          <a:p>
            <a:fld id="{6FBCE298-407A-4EFB-9289-5D805B5C6A3C}" type="slidenum">
              <a:rPr lang="en-GB" smtClean="0"/>
              <a:t>‹#›</a:t>
            </a:fld>
            <a:endParaRPr lang="en-GB"/>
          </a:p>
        </p:txBody>
      </p:sp>
    </p:spTree>
    <p:extLst>
      <p:ext uri="{BB962C8B-B14F-4D97-AF65-F5344CB8AC3E}">
        <p14:creationId xmlns:p14="http://schemas.microsoft.com/office/powerpoint/2010/main" val="3698957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4724400"/>
            <a:ext cx="12221936" cy="2448272"/>
          </a:xfrm>
          <a:prstGeom prst="rect">
            <a:avLst/>
          </a:prstGeom>
        </p:spPr>
        <p:txBody>
          <a:bodyPr lIns="2160000" tIns="46800" rIns="2160000" anchor="t"/>
          <a:lstStyle>
            <a:lvl1pPr algn="ctr">
              <a:defRPr sz="4800" baseline="0">
                <a:solidFill>
                  <a:srgbClr val="5792C9"/>
                </a:solidFill>
                <a:latin typeface="Georgia" charset="0"/>
                <a:ea typeface="Georgia" charset="0"/>
                <a:cs typeface="Georgia" charset="0"/>
              </a:defRPr>
            </a:lvl1pPr>
          </a:lstStyle>
          <a:p>
            <a:r>
              <a:rPr lang="en-US" dirty="0"/>
              <a:t>Click to edit Thank you</a:t>
            </a:r>
          </a:p>
        </p:txBody>
      </p:sp>
    </p:spTree>
    <p:extLst>
      <p:ext uri="{BB962C8B-B14F-4D97-AF65-F5344CB8AC3E}">
        <p14:creationId xmlns:p14="http://schemas.microsoft.com/office/powerpoint/2010/main" val="55314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 2 - FAO and Zero Hunger Visua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0" y="4756961"/>
            <a:ext cx="12192000" cy="1262839"/>
          </a:xfrm>
          <a:prstGeom prst="rect">
            <a:avLst/>
          </a:prstGeom>
        </p:spPr>
        <p:txBody>
          <a:bodyPr lIns="365760" tIns="46800" rIns="1224000" bIns="0" anchor="t" anchorCtr="0"/>
          <a:lstStyle>
            <a:lvl1pPr algn="l">
              <a:defRPr sz="3800">
                <a:solidFill>
                  <a:srgbClr val="5792C9"/>
                </a:solidFill>
              </a:defRPr>
            </a:lvl1pPr>
          </a:lstStyle>
          <a:p>
            <a:r>
              <a:rPr lang="en-US" dirty="0"/>
              <a:t>Click to edit Master title style - Option 2</a:t>
            </a:r>
          </a:p>
        </p:txBody>
      </p:sp>
      <p:sp>
        <p:nvSpPr>
          <p:cNvPr id="8" name="Text Placeholder 5"/>
          <p:cNvSpPr>
            <a:spLocks noGrp="1"/>
          </p:cNvSpPr>
          <p:nvPr>
            <p:ph type="body" sz="quarter" idx="11" hasCustomPrompt="1"/>
          </p:nvPr>
        </p:nvSpPr>
        <p:spPr>
          <a:xfrm>
            <a:off x="0" y="6248400"/>
            <a:ext cx="8832304" cy="360039"/>
          </a:xfrm>
          <a:prstGeom prst="rect">
            <a:avLst/>
          </a:prstGeom>
        </p:spPr>
        <p:txBody>
          <a:bodyPr lIns="365760" rIns="0"/>
          <a:lstStyle>
            <a:lvl1pPr marL="0" indent="0">
              <a:buFontTx/>
              <a:buNone/>
              <a:defRPr sz="1600" b="1">
                <a:solidFill>
                  <a:srgbClr val="5792C9"/>
                </a:solidFill>
              </a:defRPr>
            </a:lvl1pPr>
          </a:lstStyle>
          <a:p>
            <a:pPr lvl="0"/>
            <a:r>
              <a:rPr lang="en-US" dirty="0"/>
              <a:t>Click Name of the presenter</a:t>
            </a:r>
          </a:p>
        </p:txBody>
      </p:sp>
      <p:sp>
        <p:nvSpPr>
          <p:cNvPr id="10" name="Rectangle 9"/>
          <p:cNvSpPr/>
          <p:nvPr userDrawn="1"/>
        </p:nvSpPr>
        <p:spPr>
          <a:xfrm>
            <a:off x="0" y="1371600"/>
            <a:ext cx="12192000" cy="3226296"/>
          </a:xfrm>
          <a:prstGeom prst="rect">
            <a:avLst/>
          </a:prstGeom>
          <a:solidFill>
            <a:srgbClr val="79B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0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BC02D8-0EB0-0C4C-AA37-A3BC60642050}"/>
              </a:ext>
            </a:extLst>
          </p:cNvPr>
          <p:cNvSpPr>
            <a:spLocks noGrp="1"/>
          </p:cNvSpPr>
          <p:nvPr>
            <p:ph type="body" sz="quarter" idx="10"/>
          </p:nvPr>
        </p:nvSpPr>
        <p:spPr>
          <a:xfrm>
            <a:off x="0" y="762000"/>
            <a:ext cx="12192000" cy="381000"/>
          </a:xfrm>
          <a:prstGeom prst="rect">
            <a:avLst/>
          </a:prstGeom>
          <a:solidFill>
            <a:schemeClr val="accent1">
              <a:lumMod val="20000"/>
              <a:lumOff val="80000"/>
            </a:schemeClr>
          </a:solidFill>
        </p:spPr>
        <p:txBody>
          <a:bodyPr lIns="540000" anchor="ctr" anchorCtr="0"/>
          <a:lstStyle>
            <a:lvl1pPr marL="0" indent="0">
              <a:buNone/>
              <a:defRPr sz="2000" b="1">
                <a:solidFill>
                  <a:schemeClr val="accent2">
                    <a:lumMod val="75000"/>
                  </a:schemeClr>
                </a:solidFill>
              </a:defRPr>
            </a:lvl1pPr>
          </a:lstStyle>
          <a:p>
            <a:pPr lvl="0"/>
            <a:r>
              <a:rPr lang="en-GB" dirty="0"/>
              <a:t>Click to edit</a:t>
            </a:r>
            <a:endParaRPr lang="en-IT" dirty="0"/>
          </a:p>
        </p:txBody>
      </p:sp>
    </p:spTree>
    <p:extLst>
      <p:ext uri="{BB962C8B-B14F-4D97-AF65-F5344CB8AC3E}">
        <p14:creationId xmlns:p14="http://schemas.microsoft.com/office/powerpoint/2010/main" val="246236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1 ">
    <p:spTree>
      <p:nvGrpSpPr>
        <p:cNvPr id="1" name=""/>
        <p:cNvGrpSpPr/>
        <p:nvPr/>
      </p:nvGrpSpPr>
      <p:grpSpPr>
        <a:xfrm>
          <a:off x="0" y="0"/>
          <a:ext cx="0" cy="0"/>
          <a:chOff x="0" y="0"/>
          <a:chExt cx="0" cy="0"/>
        </a:xfrm>
      </p:grpSpPr>
      <p:sp>
        <p:nvSpPr>
          <p:cNvPr id="15" name="Picture Placeholder 9"/>
          <p:cNvSpPr>
            <a:spLocks noGrp="1"/>
          </p:cNvSpPr>
          <p:nvPr>
            <p:ph type="pic" sz="quarter" idx="10" hasCustomPrompt="1"/>
          </p:nvPr>
        </p:nvSpPr>
        <p:spPr>
          <a:xfrm>
            <a:off x="478800" y="1907916"/>
            <a:ext cx="5382919" cy="3599999"/>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p:cNvSpPr>
            <a:spLocks noGrp="1"/>
          </p:cNvSpPr>
          <p:nvPr>
            <p:ph type="subTitle" idx="1" hasCustomPrompt="1"/>
          </p:nvPr>
        </p:nvSpPr>
        <p:spPr>
          <a:xfrm>
            <a:off x="6240016" y="2772024"/>
            <a:ext cx="5951983" cy="3609304"/>
          </a:xfrm>
          <a:prstGeom prst="rect">
            <a:avLst/>
          </a:prstGeom>
        </p:spPr>
        <p:txBody>
          <a:bodyPr lIns="0" tIns="0" rIns="540000" anchor="t" anchorCtr="0"/>
          <a:lstStyle>
            <a:lvl1pPr marL="162000" indent="-180000" algn="l">
              <a:buClr>
                <a:srgbClr val="5792C9"/>
              </a:buClr>
              <a:buFont typeface="Wingdings" charset="2"/>
              <a:buChar char="§"/>
              <a:defRPr sz="2000">
                <a:solidFill>
                  <a:schemeClr val="tx1"/>
                </a:solidFill>
              </a:defRPr>
            </a:lvl1pPr>
            <a:lvl2pPr marL="360000" indent="-180000" algn="l">
              <a:buClr>
                <a:srgbClr val="5792C9"/>
              </a:buClr>
              <a:buSzPct val="110000"/>
              <a:buFont typeface="Arial" charset="0"/>
              <a:buChar char="•"/>
              <a:defRPr sz="2000">
                <a:solidFill>
                  <a:schemeClr val="tx1"/>
                </a:solidFill>
              </a:defRPr>
            </a:lvl2pPr>
            <a:lvl3pPr marL="612000" indent="-216000" algn="l">
              <a:buClr>
                <a:srgbClr val="5792C9"/>
              </a:buClr>
              <a:buFont typeface=".AppleSystemUIFont" charset="-120"/>
              <a:buChar char="–"/>
              <a:defRPr sz="2000"/>
            </a:lvl3pPr>
            <a:lvl4pPr marL="864000" indent="-180000" algn="l">
              <a:buClr>
                <a:schemeClr val="tx1"/>
              </a:buClr>
              <a:buFont typeface=".AppleSystemUIFont" charset="-120"/>
              <a:buChar char="–"/>
              <a:defRPr sz="2000">
                <a:solidFill>
                  <a:schemeClr val="tx1"/>
                </a:solidFill>
              </a:defRPr>
            </a:lvl4pPr>
            <a:lvl5pPr marL="1080000" indent="-180000" algn="l">
              <a:buClr>
                <a:schemeClr val="bg2">
                  <a:lumMod val="50000"/>
                </a:schemeClr>
              </a:buClr>
              <a:buFont typeface=".AppleSystemUIFont" charset="-120"/>
              <a:buChar char="–"/>
              <a:defRPr sz="2000">
                <a:solidFill>
                  <a:schemeClr val="bg2">
                    <a:lumMod val="50000"/>
                  </a:schemeClr>
                </a:solidFill>
              </a:defRPr>
            </a:lvl5pPr>
            <a:lvl6pPr marL="1080000" indent="-180000" algn="l">
              <a:buClr>
                <a:schemeClr val="bg2">
                  <a:lumMod val="75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0"/>
            <a:r>
              <a:rPr lang="en-US" dirty="0"/>
              <a:t>List 1</a:t>
            </a:r>
          </a:p>
          <a:p>
            <a:pPr lvl="1"/>
            <a:r>
              <a:rPr lang="en-US" dirty="0"/>
              <a:t>List 2</a:t>
            </a:r>
          </a:p>
          <a:p>
            <a:pPr lvl="2"/>
            <a:r>
              <a:rPr lang="en-US" dirty="0"/>
              <a:t>List 3</a:t>
            </a:r>
          </a:p>
          <a:p>
            <a:pPr lvl="3"/>
            <a:r>
              <a:rPr lang="en-US" dirty="0"/>
              <a:t>List 4</a:t>
            </a:r>
          </a:p>
          <a:p>
            <a:pPr lvl="4"/>
            <a:r>
              <a:rPr lang="en-US" dirty="0"/>
              <a:t>List 5 </a:t>
            </a:r>
          </a:p>
        </p:txBody>
      </p:sp>
      <p:sp>
        <p:nvSpPr>
          <p:cNvPr id="14" name="Title Placeholder 1">
            <a:extLst>
              <a:ext uri="{FF2B5EF4-FFF2-40B4-BE49-F238E27FC236}">
                <a16:creationId xmlns:a16="http://schemas.microsoft.com/office/drawing/2014/main" id="{99583D8E-5B3B-3843-83A2-A85ED263569D}"/>
              </a:ext>
            </a:extLst>
          </p:cNvPr>
          <p:cNvSpPr>
            <a:spLocks noGrp="1"/>
          </p:cNvSpPr>
          <p:nvPr>
            <p:ph type="title" hasCustomPrompt="1"/>
          </p:nvPr>
        </p:nvSpPr>
        <p:spPr>
          <a:xfrm>
            <a:off x="6220138" y="1853836"/>
            <a:ext cx="5951983" cy="863895"/>
          </a:xfrm>
          <a:prstGeom prst="rect">
            <a:avLst/>
          </a:prstGeom>
          <a:noFill/>
        </p:spPr>
        <p:txBody>
          <a:bodyPr vert="horz" lIns="0" tIns="0" rIns="540000" bIns="45720" rtlCol="0" anchor="t" anchorCtr="0">
            <a:noAutofit/>
          </a:bodyPr>
          <a:lstStyle>
            <a:lvl1pPr>
              <a:defRPr sz="2400" b="1">
                <a:solidFill>
                  <a:srgbClr val="5792C9"/>
                </a:solidFill>
                <a:latin typeface="+mn-lt"/>
              </a:defRPr>
            </a:lvl1pPr>
          </a:lstStyle>
          <a:p>
            <a:r>
              <a:rPr lang="en-US" dirty="0"/>
              <a:t>Click to edit Section title</a:t>
            </a:r>
            <a:br>
              <a:rPr lang="en-US" dirty="0"/>
            </a:br>
            <a:r>
              <a:rPr lang="en-US" dirty="0"/>
              <a:t>lorem ipsum</a:t>
            </a:r>
          </a:p>
        </p:txBody>
      </p:sp>
      <p:sp>
        <p:nvSpPr>
          <p:cNvPr id="9" name="Text Placeholder 3">
            <a:extLst>
              <a:ext uri="{FF2B5EF4-FFF2-40B4-BE49-F238E27FC236}">
                <a16:creationId xmlns:a16="http://schemas.microsoft.com/office/drawing/2014/main" id="{B9B8B1AB-0456-5B42-A4A1-0AB7E90500FA}"/>
              </a:ext>
            </a:extLst>
          </p:cNvPr>
          <p:cNvSpPr>
            <a:spLocks noGrp="1"/>
          </p:cNvSpPr>
          <p:nvPr>
            <p:ph type="body" sz="quarter" idx="11"/>
          </p:nvPr>
        </p:nvSpPr>
        <p:spPr>
          <a:xfrm>
            <a:off x="0" y="762000"/>
            <a:ext cx="12192000" cy="381000"/>
          </a:xfrm>
          <a:prstGeom prst="rect">
            <a:avLst/>
          </a:prstGeom>
          <a:solidFill>
            <a:schemeClr val="accent1">
              <a:lumMod val="20000"/>
              <a:lumOff val="80000"/>
            </a:schemeClr>
          </a:solidFill>
        </p:spPr>
        <p:txBody>
          <a:bodyPr lIns="540000" anchor="ctr" anchorCtr="0"/>
          <a:lstStyle>
            <a:lvl1pPr marL="0" indent="0">
              <a:buNone/>
              <a:defRPr sz="2000" b="1">
                <a:solidFill>
                  <a:schemeClr val="accent2">
                    <a:lumMod val="75000"/>
                  </a:schemeClr>
                </a:solidFill>
              </a:defRPr>
            </a:lvl1pPr>
          </a:lstStyle>
          <a:p>
            <a:pPr lvl="0"/>
            <a:r>
              <a:rPr lang="en-GB" dirty="0"/>
              <a:t>Click to edit</a:t>
            </a:r>
            <a:endParaRPr lang="en-IT" dirty="0"/>
          </a:p>
        </p:txBody>
      </p:sp>
    </p:spTree>
    <p:extLst>
      <p:ext uri="{BB962C8B-B14F-4D97-AF65-F5344CB8AC3E}">
        <p14:creationId xmlns:p14="http://schemas.microsoft.com/office/powerpoint/2010/main" val="179272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None/>
              <a:defRPr sz="2000"/>
            </a:lvl2pPr>
            <a:lvl3pPr marL="360000" indent="-180000" algn="l">
              <a:buClr>
                <a:srgbClr val="5792C9"/>
              </a:buClr>
              <a:buSzPct val="110000"/>
              <a:buFont typeface="Arial" charset="0"/>
              <a:buNone/>
              <a:defRPr sz="2000"/>
            </a:lvl3pPr>
            <a:lvl4pPr marL="576000" indent="-216000" algn="l">
              <a:buClr>
                <a:srgbClr val="5792C9"/>
              </a:buClr>
              <a:buFont typeface=".AppleSystemUIFont" charset="-120"/>
              <a:buNone/>
              <a:defRPr sz="2000"/>
            </a:lvl4pPr>
            <a:lvl5pPr marL="792000" indent="-216000" algn="l">
              <a:buFont typeface=".AppleSystemUIFont" charset="-120"/>
              <a:buNone/>
              <a:defRPr sz="2000"/>
            </a:lvl5pPr>
            <a:lvl6pPr marL="1044000" indent="-216000" algn="l">
              <a:buClr>
                <a:schemeClr val="bg2">
                  <a:lumMod val="50000"/>
                </a:schemeClr>
              </a:buClr>
              <a:buFont typeface=".AppleSystemUIFont" charset="-120"/>
              <a:buNone/>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p:txBody>
      </p:sp>
      <p:sp>
        <p:nvSpPr>
          <p:cNvPr id="9" name="Picture Placeholder 9"/>
          <p:cNvSpPr>
            <a:spLocks noGrp="1"/>
          </p:cNvSpPr>
          <p:nvPr>
            <p:ph type="pic" sz="quarter" idx="10" hasCustomPrompt="1"/>
          </p:nvPr>
        </p:nvSpPr>
        <p:spPr>
          <a:xfrm>
            <a:off x="7391400" y="1980000"/>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
        <p:nvSpPr>
          <p:cNvPr id="6" name="Text Placeholder 3">
            <a:extLst>
              <a:ext uri="{FF2B5EF4-FFF2-40B4-BE49-F238E27FC236}">
                <a16:creationId xmlns:a16="http://schemas.microsoft.com/office/drawing/2014/main" id="{FF86A1DB-BD82-C04C-A94B-6A65F1B3AAB2}"/>
              </a:ext>
            </a:extLst>
          </p:cNvPr>
          <p:cNvSpPr>
            <a:spLocks noGrp="1"/>
          </p:cNvSpPr>
          <p:nvPr>
            <p:ph type="body" sz="quarter" idx="11"/>
          </p:nvPr>
        </p:nvSpPr>
        <p:spPr>
          <a:xfrm>
            <a:off x="0" y="762000"/>
            <a:ext cx="12192000" cy="381000"/>
          </a:xfrm>
          <a:prstGeom prst="rect">
            <a:avLst/>
          </a:prstGeom>
          <a:solidFill>
            <a:schemeClr val="accent1">
              <a:lumMod val="20000"/>
              <a:lumOff val="80000"/>
            </a:schemeClr>
          </a:solidFill>
        </p:spPr>
        <p:txBody>
          <a:bodyPr lIns="540000" anchor="ctr" anchorCtr="0"/>
          <a:lstStyle>
            <a:lvl1pPr marL="0" indent="0">
              <a:buNone/>
              <a:defRPr sz="2000" b="1">
                <a:solidFill>
                  <a:schemeClr val="accent2">
                    <a:lumMod val="75000"/>
                  </a:schemeClr>
                </a:solidFill>
              </a:defRPr>
            </a:lvl1pPr>
          </a:lstStyle>
          <a:p>
            <a:pPr lvl="0"/>
            <a:r>
              <a:rPr lang="en-GB" dirty="0"/>
              <a:t>Click to edit</a:t>
            </a:r>
            <a:endParaRPr lang="en-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11963400"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None/>
              <a:defRPr sz="2000"/>
            </a:lvl2pPr>
            <a:lvl3pPr marL="360000" indent="-180000" algn="l">
              <a:buClr>
                <a:srgbClr val="5792C9"/>
              </a:buClr>
              <a:buSzPct val="110000"/>
              <a:buFont typeface="Arial" charset="0"/>
              <a:buNone/>
              <a:defRPr sz="2000"/>
            </a:lvl3pPr>
            <a:lvl4pPr marL="576000" indent="-216000" algn="l">
              <a:buClr>
                <a:srgbClr val="5792C9"/>
              </a:buClr>
              <a:buFont typeface=".AppleSystemUIFont" charset="-120"/>
              <a:buNone/>
              <a:defRPr sz="2000"/>
            </a:lvl4pPr>
            <a:lvl5pPr marL="792000" indent="-216000" algn="l">
              <a:buFont typeface=".AppleSystemUIFont" charset="-120"/>
              <a:buNone/>
              <a:defRPr sz="2000"/>
            </a:lvl5pPr>
            <a:lvl6pPr marL="1044000" indent="-216000" algn="l">
              <a:buClr>
                <a:schemeClr val="bg2">
                  <a:lumMod val="50000"/>
                </a:schemeClr>
              </a:buClr>
              <a:buFont typeface=".AppleSystemUIFont" charset="-120"/>
              <a:buNone/>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p:txBody>
      </p:sp>
      <p:sp>
        <p:nvSpPr>
          <p:cNvPr id="5" name="Text Placeholder 3">
            <a:extLst>
              <a:ext uri="{FF2B5EF4-FFF2-40B4-BE49-F238E27FC236}">
                <a16:creationId xmlns:a16="http://schemas.microsoft.com/office/drawing/2014/main" id="{B0AC8013-A44B-0246-A89E-5D0C202E9CC4}"/>
              </a:ext>
            </a:extLst>
          </p:cNvPr>
          <p:cNvSpPr>
            <a:spLocks noGrp="1"/>
          </p:cNvSpPr>
          <p:nvPr>
            <p:ph type="body" sz="quarter" idx="10"/>
          </p:nvPr>
        </p:nvSpPr>
        <p:spPr>
          <a:xfrm>
            <a:off x="0" y="762000"/>
            <a:ext cx="12192000" cy="381000"/>
          </a:xfrm>
          <a:prstGeom prst="rect">
            <a:avLst/>
          </a:prstGeom>
          <a:solidFill>
            <a:schemeClr val="accent1">
              <a:lumMod val="20000"/>
              <a:lumOff val="80000"/>
            </a:schemeClr>
          </a:solidFill>
        </p:spPr>
        <p:txBody>
          <a:bodyPr lIns="540000" anchor="ctr" anchorCtr="0"/>
          <a:lstStyle>
            <a:lvl1pPr marL="0" indent="0">
              <a:buNone/>
              <a:defRPr sz="2000" b="1">
                <a:solidFill>
                  <a:schemeClr val="accent2">
                    <a:lumMod val="75000"/>
                  </a:schemeClr>
                </a:solidFill>
              </a:defRPr>
            </a:lvl1pPr>
          </a:lstStyle>
          <a:p>
            <a:pPr lvl="0"/>
            <a:r>
              <a:rPr lang="en-GB" dirty="0"/>
              <a:t>Click to edit</a:t>
            </a:r>
            <a:endParaRPr lang="en-IT" dirty="0"/>
          </a:p>
        </p:txBody>
      </p:sp>
    </p:spTree>
    <p:extLst>
      <p:ext uri="{BB962C8B-B14F-4D97-AF65-F5344CB8AC3E}">
        <p14:creationId xmlns:p14="http://schemas.microsoft.com/office/powerpoint/2010/main" val="457576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786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34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Ingen logotyp">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977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wm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3.xml"/><Relationship Id="rId5" Type="http://schemas.openxmlformats.org/officeDocument/2006/relationships/slideLayout" Target="../slideLayouts/slideLayout7.xml"/><Relationship Id="rId15" Type="http://schemas.openxmlformats.org/officeDocument/2006/relationships/image" Target="../media/image6.w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wmf"/><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oleObject" Target="../embeddings/oleObject4.bin"/><Relationship Id="rId5" Type="http://schemas.openxmlformats.org/officeDocument/2006/relationships/image" Target="../media/image6.wmf"/><Relationship Id="rId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6" name="Connettore 1 5">
            <a:extLst>
              <a:ext uri="{FF2B5EF4-FFF2-40B4-BE49-F238E27FC236}">
                <a16:creationId xmlns:a16="http://schemas.microsoft.com/office/drawing/2014/main" id="{E0F49708-37C0-0147-AC77-5774DCB79EAE}"/>
              </a:ext>
            </a:extLst>
          </p:cNvPr>
          <p:cNvCxnSpPr>
            <a:cxnSpLocks/>
          </p:cNvCxnSpPr>
          <p:nvPr userDrawn="1"/>
        </p:nvCxnSpPr>
        <p:spPr>
          <a:xfrm>
            <a:off x="1343472" y="5538495"/>
            <a:ext cx="77768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stretch>
            <a:fillRect/>
          </a:stretch>
        </p:blipFill>
        <p:spPr>
          <a:xfrm>
            <a:off x="5257800" y="0"/>
            <a:ext cx="7192907" cy="6858000"/>
          </a:xfrm>
          <a:prstGeom prst="rect">
            <a:avLst/>
          </a:prstGeom>
        </p:spPr>
      </p:pic>
      <p:pic>
        <p:nvPicPr>
          <p:cNvPr id="10" name="Picture 9"/>
          <p:cNvPicPr>
            <a:picLocks noChangeAspect="1"/>
          </p:cNvPicPr>
          <p:nvPr userDrawn="1"/>
        </p:nvPicPr>
        <p:blipFill>
          <a:blip r:embed="rId4"/>
          <a:stretch>
            <a:fillRect/>
          </a:stretch>
        </p:blipFill>
        <p:spPr>
          <a:xfrm>
            <a:off x="304801" y="228601"/>
            <a:ext cx="5791199" cy="703935"/>
          </a:xfrm>
          <a:prstGeom prst="rect">
            <a:avLst/>
          </a:prstGeom>
        </p:spPr>
      </p:pic>
    </p:spTree>
    <p:extLst>
      <p:ext uri="{BB962C8B-B14F-4D97-AF65-F5344CB8AC3E}">
        <p14:creationId xmlns:p14="http://schemas.microsoft.com/office/powerpoint/2010/main" val="1998400747"/>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52" y="233708"/>
            <a:ext cx="4176465" cy="963044"/>
          </a:xfrm>
          <a:prstGeom prst="rect">
            <a:avLst/>
          </a:prstGeom>
        </p:spPr>
      </p:pic>
      <p:pic>
        <p:nvPicPr>
          <p:cNvPr id="5" name="Picture 4"/>
          <p:cNvPicPr>
            <a:picLocks noChangeAspect="1"/>
          </p:cNvPicPr>
          <p:nvPr userDrawn="1"/>
        </p:nvPicPr>
        <p:blipFill>
          <a:blip r:embed="rId4"/>
          <a:stretch>
            <a:fillRect/>
          </a:stretch>
        </p:blipFill>
        <p:spPr>
          <a:xfrm>
            <a:off x="304801" y="228601"/>
            <a:ext cx="5791199" cy="703935"/>
          </a:xfrm>
          <a:prstGeom prst="rect">
            <a:avLst/>
          </a:prstGeom>
        </p:spPr>
      </p:pic>
      <p:pic>
        <p:nvPicPr>
          <p:cNvPr id="10" name="Picture 9"/>
          <p:cNvPicPr>
            <a:picLocks noChangeAspect="1"/>
          </p:cNvPicPr>
          <p:nvPr userDrawn="1"/>
        </p:nvPicPr>
        <p:blipFill>
          <a:blip r:embed="rId5"/>
          <a:stretch>
            <a:fillRect/>
          </a:stretch>
        </p:blipFill>
        <p:spPr>
          <a:xfrm>
            <a:off x="8734562" y="5257800"/>
            <a:ext cx="2771638" cy="1600200"/>
          </a:xfrm>
          <a:prstGeom prst="rect">
            <a:avLst/>
          </a:prstGeom>
        </p:spPr>
      </p:pic>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29" r:id="rId1"/>
  </p:sldLayoutIdLst>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E15A4BE-7ABE-DF40-A23A-D8D0779B4CD1}"/>
              </a:ext>
            </a:extLst>
          </p:cNvPr>
          <p:cNvSpPr txBox="1">
            <a:spLocks/>
          </p:cNvSpPr>
          <p:nvPr userDrawn="1"/>
        </p:nvSpPr>
        <p:spPr>
          <a:xfrm>
            <a:off x="7772400" y="6435622"/>
            <a:ext cx="4419600" cy="323462"/>
          </a:xfrm>
          <a:prstGeom prst="rect">
            <a:avLst/>
          </a:prstGeom>
        </p:spPr>
        <p:txBody>
          <a:bodyPr lIns="540000" rIns="540000" anchor="ctr" anchorCtr="0"/>
          <a:lstStyle>
            <a:lvl1pPr marL="0" indent="0" algn="l" defTabSz="914400" rtl="0" eaLnBrk="1" latinLnBrk="0" hangingPunct="1">
              <a:lnSpc>
                <a:spcPct val="90000"/>
              </a:lnSpc>
              <a:spcBef>
                <a:spcPts val="1000"/>
              </a:spcBef>
              <a:buFontTx/>
              <a:buNone/>
              <a:defRPr sz="1400" b="0"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200" dirty="0"/>
              <a:t>Click to edit meeting date, place and date</a:t>
            </a:r>
          </a:p>
        </p:txBody>
      </p:sp>
      <p:sp>
        <p:nvSpPr>
          <p:cNvPr id="7" name="Text Placeholder 5">
            <a:extLst>
              <a:ext uri="{FF2B5EF4-FFF2-40B4-BE49-F238E27FC236}">
                <a16:creationId xmlns:a16="http://schemas.microsoft.com/office/drawing/2014/main" id="{72D57D88-5805-5545-B341-1B1D6CAE210A}"/>
              </a:ext>
            </a:extLst>
          </p:cNvPr>
          <p:cNvSpPr txBox="1">
            <a:spLocks/>
          </p:cNvSpPr>
          <p:nvPr userDrawn="1"/>
        </p:nvSpPr>
        <p:spPr>
          <a:xfrm>
            <a:off x="0" y="6435622"/>
            <a:ext cx="8610600" cy="323459"/>
          </a:xfrm>
          <a:prstGeom prst="rect">
            <a:avLst/>
          </a:prstGeom>
        </p:spPr>
        <p:txBody>
          <a:bodyPr lIns="540000" rIns="540000" anchor="ctr" anchorCtr="0"/>
          <a:lstStyle>
            <a:lvl1pPr marL="0" indent="0" algn="l" defTabSz="914400" rtl="0" eaLnBrk="1" latinLnBrk="0" hangingPunct="1">
              <a:lnSpc>
                <a:spcPct val="90000"/>
              </a:lnSpc>
              <a:spcBef>
                <a:spcPts val="1000"/>
              </a:spcBef>
              <a:buFontTx/>
              <a:buNone/>
              <a:defRPr sz="1400" b="0"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b="1" dirty="0"/>
              <a:t>PPT Title</a:t>
            </a:r>
          </a:p>
        </p:txBody>
      </p:sp>
      <p:cxnSp>
        <p:nvCxnSpPr>
          <p:cNvPr id="12" name="Connettore 1 31">
            <a:extLst>
              <a:ext uri="{FF2B5EF4-FFF2-40B4-BE49-F238E27FC236}">
                <a16:creationId xmlns:a16="http://schemas.microsoft.com/office/drawing/2014/main" id="{1E34A55D-5997-774C-936A-864178010685}"/>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noChangeAspect="1"/>
          </p:cNvGraphicFramePr>
          <p:nvPr userDrawn="1">
            <p:extLst>
              <p:ext uri="{D42A27DB-BD31-4B8C-83A1-F6EECF244321}">
                <p14:modId xmlns:p14="http://schemas.microsoft.com/office/powerpoint/2010/main" val="2936674928"/>
              </p:ext>
            </p:extLst>
          </p:nvPr>
        </p:nvGraphicFramePr>
        <p:xfrm>
          <a:off x="10311517" y="-1"/>
          <a:ext cx="1880483" cy="2213485"/>
        </p:xfrm>
        <a:graphic>
          <a:graphicData uri="http://schemas.openxmlformats.org/presentationml/2006/ole">
            <mc:AlternateContent xmlns:mc="http://schemas.openxmlformats.org/markup-compatibility/2006">
              <mc:Choice xmlns:v="urn:schemas-microsoft-com:vml" Requires="v">
                <p:oleObj r:id="rId12" imgW="3504960" imgH="4126680" progId="">
                  <p:embed/>
                </p:oleObj>
              </mc:Choice>
              <mc:Fallback>
                <p:oleObj r:id="rId12" imgW="3504960" imgH="4126680" progId="">
                  <p:embed/>
                  <p:pic>
                    <p:nvPicPr>
                      <p:cNvPr id="2" name="Object 1"/>
                      <p:cNvPicPr/>
                      <p:nvPr/>
                    </p:nvPicPr>
                    <p:blipFill>
                      <a:blip r:embed="rId13"/>
                      <a:stretch>
                        <a:fillRect/>
                      </a:stretch>
                    </p:blipFill>
                    <p:spPr>
                      <a:xfrm>
                        <a:off x="10311517" y="-1"/>
                        <a:ext cx="1880483" cy="2213485"/>
                      </a:xfrm>
                      <a:prstGeom prst="rect">
                        <a:avLst/>
                      </a:prstGeom>
                    </p:spPr>
                  </p:pic>
                </p:oleObj>
              </mc:Fallback>
            </mc:AlternateContent>
          </a:graphicData>
        </a:graphic>
      </p:graphicFrame>
      <p:graphicFrame>
        <p:nvGraphicFramePr>
          <p:cNvPr id="3" name="Object 2"/>
          <p:cNvGraphicFramePr>
            <a:graphicFrameLocks noChangeAspect="1"/>
          </p:cNvGraphicFramePr>
          <p:nvPr userDrawn="1">
            <p:extLst>
              <p:ext uri="{D42A27DB-BD31-4B8C-83A1-F6EECF244321}">
                <p14:modId xmlns:p14="http://schemas.microsoft.com/office/powerpoint/2010/main" val="3514037272"/>
              </p:ext>
            </p:extLst>
          </p:nvPr>
        </p:nvGraphicFramePr>
        <p:xfrm>
          <a:off x="9236" y="0"/>
          <a:ext cx="1743364" cy="2194748"/>
        </p:xfrm>
        <a:graphic>
          <a:graphicData uri="http://schemas.openxmlformats.org/presentationml/2006/ole">
            <mc:AlternateContent xmlns:mc="http://schemas.openxmlformats.org/markup-compatibility/2006">
              <mc:Choice xmlns:v="urn:schemas-microsoft-com:vml" Requires="v">
                <p:oleObj r:id="rId14" imgW="3249000" imgH="4090320" progId="">
                  <p:embed/>
                </p:oleObj>
              </mc:Choice>
              <mc:Fallback>
                <p:oleObj r:id="rId14" imgW="3249000" imgH="4090320" progId="">
                  <p:embed/>
                  <p:pic>
                    <p:nvPicPr>
                      <p:cNvPr id="3" name="Object 2"/>
                      <p:cNvPicPr/>
                      <p:nvPr/>
                    </p:nvPicPr>
                    <p:blipFill>
                      <a:blip r:embed="rId15"/>
                      <a:stretch>
                        <a:fillRect/>
                      </a:stretch>
                    </p:blipFill>
                    <p:spPr>
                      <a:xfrm>
                        <a:off x="9236" y="0"/>
                        <a:ext cx="1743364" cy="2194748"/>
                      </a:xfrm>
                      <a:prstGeom prst="rect">
                        <a:avLst/>
                      </a:prstGeom>
                    </p:spPr>
                  </p:pic>
                </p:oleObj>
              </mc:Fallback>
            </mc:AlternateContent>
          </a:graphicData>
        </a:graphic>
      </p:graphicFrame>
    </p:spTree>
    <p:extLst>
      <p:ext uri="{BB962C8B-B14F-4D97-AF65-F5344CB8AC3E}">
        <p14:creationId xmlns:p14="http://schemas.microsoft.com/office/powerpoint/2010/main" val="400931096"/>
      </p:ext>
    </p:extLst>
  </p:cSld>
  <p:clrMap bg1="lt1" tx1="dk1" bg2="lt2" tx2="dk2" accent1="accent1" accent2="accent2" accent3="accent3" accent4="accent4" accent5="accent5" accent6="accent6" hlink="hlink" folHlink="folHlink"/>
  <p:sldLayoutIdLst>
    <p:sldLayoutId id="2147483950" r:id="rId1"/>
    <p:sldLayoutId id="2147483932" r:id="rId2"/>
    <p:sldLayoutId id="2147483948" r:id="rId3"/>
    <p:sldLayoutId id="2147483949" r:id="rId4"/>
    <p:sldLayoutId id="2147483954" r:id="rId5"/>
    <p:sldLayoutId id="2147483955" r:id="rId6"/>
    <p:sldLayoutId id="2147483956" r:id="rId7"/>
    <p:sldLayoutId id="2147483957" r:id="rId8"/>
    <p:sldLayoutId id="2147483960" r:id="rId9"/>
    <p:sldLayoutId id="21474839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67" y="305716"/>
            <a:ext cx="4176465" cy="963044"/>
          </a:xfrm>
          <a:prstGeom prst="rect">
            <a:avLst/>
          </a:prstGeom>
        </p:spPr>
      </p:pic>
      <p:graphicFrame>
        <p:nvGraphicFramePr>
          <p:cNvPr id="2" name="Object 1"/>
          <p:cNvGraphicFramePr>
            <a:graphicFrameLocks noChangeAspect="1"/>
          </p:cNvGraphicFramePr>
          <p:nvPr userDrawn="1">
            <p:extLst>
              <p:ext uri="{D42A27DB-BD31-4B8C-83A1-F6EECF244321}">
                <p14:modId xmlns:p14="http://schemas.microsoft.com/office/powerpoint/2010/main" val="3408717122"/>
              </p:ext>
            </p:extLst>
          </p:nvPr>
        </p:nvGraphicFramePr>
        <p:xfrm>
          <a:off x="0" y="9236"/>
          <a:ext cx="3249613" cy="4090987"/>
        </p:xfrm>
        <a:graphic>
          <a:graphicData uri="http://schemas.openxmlformats.org/presentationml/2006/ole">
            <mc:AlternateContent xmlns:mc="http://schemas.openxmlformats.org/markup-compatibility/2006">
              <mc:Choice xmlns:v="urn:schemas-microsoft-com:vml" Requires="v">
                <p:oleObj r:id="rId4" imgW="3249000" imgH="4090320" progId="">
                  <p:embed/>
                </p:oleObj>
              </mc:Choice>
              <mc:Fallback>
                <p:oleObj r:id="rId4" imgW="3249000" imgH="4090320" progId="">
                  <p:embed/>
                  <p:pic>
                    <p:nvPicPr>
                      <p:cNvPr id="2" name="Object 1"/>
                      <p:cNvPicPr/>
                      <p:nvPr/>
                    </p:nvPicPr>
                    <p:blipFill>
                      <a:blip r:embed="rId5"/>
                      <a:stretch>
                        <a:fillRect/>
                      </a:stretch>
                    </p:blipFill>
                    <p:spPr>
                      <a:xfrm>
                        <a:off x="0" y="9236"/>
                        <a:ext cx="3249613" cy="4090987"/>
                      </a:xfrm>
                      <a:prstGeom prst="rect">
                        <a:avLst/>
                      </a:prstGeom>
                    </p:spPr>
                  </p:pic>
                </p:oleObj>
              </mc:Fallback>
            </mc:AlternateContent>
          </a:graphicData>
        </a:graphic>
      </p:graphicFrame>
      <p:graphicFrame>
        <p:nvGraphicFramePr>
          <p:cNvPr id="4" name="Object 3"/>
          <p:cNvGraphicFramePr>
            <a:graphicFrameLocks noChangeAspect="1"/>
          </p:cNvGraphicFramePr>
          <p:nvPr userDrawn="1">
            <p:extLst>
              <p:ext uri="{D42A27DB-BD31-4B8C-83A1-F6EECF244321}">
                <p14:modId xmlns:p14="http://schemas.microsoft.com/office/powerpoint/2010/main" val="1767977936"/>
              </p:ext>
            </p:extLst>
          </p:nvPr>
        </p:nvGraphicFramePr>
        <p:xfrm>
          <a:off x="8686800" y="32327"/>
          <a:ext cx="3505200" cy="4125913"/>
        </p:xfrm>
        <a:graphic>
          <a:graphicData uri="http://schemas.openxmlformats.org/presentationml/2006/ole">
            <mc:AlternateContent xmlns:mc="http://schemas.openxmlformats.org/markup-compatibility/2006">
              <mc:Choice xmlns:v="urn:schemas-microsoft-com:vml" Requires="v">
                <p:oleObj r:id="rId6" imgW="3504960" imgH="4126680" progId="">
                  <p:embed/>
                </p:oleObj>
              </mc:Choice>
              <mc:Fallback>
                <p:oleObj r:id="rId6" imgW="3504960" imgH="4126680" progId="">
                  <p:embed/>
                  <p:pic>
                    <p:nvPicPr>
                      <p:cNvPr id="4" name="Object 3"/>
                      <p:cNvPicPr/>
                      <p:nvPr/>
                    </p:nvPicPr>
                    <p:blipFill>
                      <a:blip r:embed="rId7"/>
                      <a:stretch>
                        <a:fillRect/>
                      </a:stretch>
                    </p:blipFill>
                    <p:spPr>
                      <a:xfrm>
                        <a:off x="8686800" y="32327"/>
                        <a:ext cx="3505200" cy="4125913"/>
                      </a:xfrm>
                      <a:prstGeom prst="rect">
                        <a:avLst/>
                      </a:prstGeom>
                    </p:spPr>
                  </p:pic>
                </p:oleObj>
              </mc:Fallback>
            </mc:AlternateContent>
          </a:graphicData>
        </a:graphic>
      </p:graphicFrame>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sldLayoutIdLst>
    <p:sldLayoutId id="21474839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svastatichosting.z6.web.core.windows.net/storymaps/ASF/index.html"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76400"/>
            <a:ext cx="8153400" cy="1905000"/>
          </a:xfrm>
        </p:spPr>
        <p:txBody>
          <a:bodyPr/>
          <a:lstStyle/>
          <a:p>
            <a:r>
              <a:rPr lang="en-US" sz="4000" dirty="0">
                <a:effectLst/>
                <a:latin typeface="Calibri" panose="020F0502020204030204" pitchFamily="34" charset="0"/>
                <a:ea typeface="Calibri" panose="020F0502020204030204" pitchFamily="34" charset="0"/>
              </a:rPr>
              <a:t>Update of the </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FAO/WOAH/AU-IBAR/ILRI </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Regional strategy for the control of African swine fever in Africa</a:t>
            </a:r>
            <a:endParaRPr lang="en-US" dirty="0"/>
          </a:p>
        </p:txBody>
      </p:sp>
      <p:sp>
        <p:nvSpPr>
          <p:cNvPr id="4" name="Text Placeholder 3"/>
          <p:cNvSpPr>
            <a:spLocks noGrp="1"/>
          </p:cNvSpPr>
          <p:nvPr>
            <p:ph type="body" sz="quarter" idx="11"/>
          </p:nvPr>
        </p:nvSpPr>
        <p:spPr>
          <a:xfrm>
            <a:off x="304800" y="4298469"/>
            <a:ext cx="5857252" cy="811560"/>
          </a:xfrm>
        </p:spPr>
        <p:txBody>
          <a:bodyPr/>
          <a:lstStyle/>
          <a:p>
            <a:r>
              <a:rPr lang="en-US" dirty="0"/>
              <a:t>Erika Chenais, Charles Bebay, Fredrick Kivaria, Madhur Dhingra </a:t>
            </a:r>
          </a:p>
        </p:txBody>
      </p:sp>
      <p:pic>
        <p:nvPicPr>
          <p:cNvPr id="3" name="Bildobjekt 2" descr="Global African Swine Fever Research Alliance: Fighting African Swine ...">
            <a:extLst>
              <a:ext uri="{FF2B5EF4-FFF2-40B4-BE49-F238E27FC236}">
                <a16:creationId xmlns:a16="http://schemas.microsoft.com/office/drawing/2014/main" id="{9BA1E553-1DCD-7DDE-49F1-D317BAB1C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 y="4816475"/>
            <a:ext cx="1636511" cy="1905000"/>
          </a:xfrm>
          <a:prstGeom prst="rect">
            <a:avLst/>
          </a:prstGeom>
          <a:noFill/>
          <a:ln>
            <a:noFill/>
          </a:ln>
        </p:spPr>
      </p:pic>
      <p:pic>
        <p:nvPicPr>
          <p:cNvPr id="5" name="Picture 2" descr="AAGRIS - AU-IBAR">
            <a:extLst>
              <a:ext uri="{FF2B5EF4-FFF2-40B4-BE49-F238E27FC236}">
                <a16:creationId xmlns:a16="http://schemas.microsoft.com/office/drawing/2014/main" id="{AD443F84-64A7-C607-521B-843A231F8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33710"/>
            <a:ext cx="3124200" cy="7256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irector General, International Livestock Research Institute (ILRI) - CGIAR">
            <a:extLst>
              <a:ext uri="{FF2B5EF4-FFF2-40B4-BE49-F238E27FC236}">
                <a16:creationId xmlns:a16="http://schemas.microsoft.com/office/drawing/2014/main" id="{BC56A0C0-4291-E93F-DA49-AC9535298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147374"/>
            <a:ext cx="2286000" cy="109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21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36A9F6DD-433B-F725-5A7E-FE8FBED052EB}"/>
              </a:ext>
            </a:extLst>
          </p:cNvPr>
          <p:cNvSpPr txBox="1"/>
          <p:nvPr/>
        </p:nvSpPr>
        <p:spPr>
          <a:xfrm>
            <a:off x="609600" y="206829"/>
            <a:ext cx="11444047" cy="954107"/>
          </a:xfrm>
          <a:prstGeom prst="rect">
            <a:avLst/>
          </a:prstGeom>
          <a:noFill/>
        </p:spPr>
        <p:txBody>
          <a:bodyPr wrap="square">
            <a:spAutoFit/>
          </a:bodyPr>
          <a:lstStyle/>
          <a:p>
            <a:r>
              <a:rPr lang="en-GB" sz="2800" dirty="0">
                <a:effectLst/>
                <a:ea typeface="MS Mincho" panose="02020609040205080304" pitchFamily="49" charset="-128"/>
                <a:cs typeface="Times New Roman" panose="02020603050405020304" pitchFamily="18" charset="0"/>
              </a:rPr>
              <a:t>The strategy is formulated to provide a common plan for reaching the overall and specific objectives</a:t>
            </a:r>
            <a:endParaRPr lang="sv-SE" sz="2800" dirty="0"/>
          </a:p>
        </p:txBody>
      </p:sp>
      <p:pic>
        <p:nvPicPr>
          <p:cNvPr id="5" name="Bildobjekt 4">
            <a:extLst>
              <a:ext uri="{FF2B5EF4-FFF2-40B4-BE49-F238E27FC236}">
                <a16:creationId xmlns:a16="http://schemas.microsoft.com/office/drawing/2014/main" id="{989F51EC-75D7-6E84-7DD7-A25975FE7084}"/>
              </a:ext>
            </a:extLst>
          </p:cNvPr>
          <p:cNvPicPr>
            <a:picLocks noChangeAspect="1"/>
          </p:cNvPicPr>
          <p:nvPr/>
        </p:nvPicPr>
        <p:blipFill>
          <a:blip r:embed="rId2"/>
          <a:stretch>
            <a:fillRect/>
          </a:stretch>
        </p:blipFill>
        <p:spPr>
          <a:xfrm>
            <a:off x="127467" y="1182707"/>
            <a:ext cx="5562600" cy="5832535"/>
          </a:xfrm>
          <a:prstGeom prst="rect">
            <a:avLst/>
          </a:prstGeom>
        </p:spPr>
      </p:pic>
      <p:sp>
        <p:nvSpPr>
          <p:cNvPr id="9" name="textruta 8">
            <a:extLst>
              <a:ext uri="{FF2B5EF4-FFF2-40B4-BE49-F238E27FC236}">
                <a16:creationId xmlns:a16="http://schemas.microsoft.com/office/drawing/2014/main" id="{19C79A4F-B108-4383-F768-937F42BB29EB}"/>
              </a:ext>
            </a:extLst>
          </p:cNvPr>
          <p:cNvSpPr txBox="1"/>
          <p:nvPr/>
        </p:nvSpPr>
        <p:spPr>
          <a:xfrm>
            <a:off x="6027524" y="1204478"/>
            <a:ext cx="6284217" cy="5346848"/>
          </a:xfrm>
          <a:prstGeom prst="rect">
            <a:avLst/>
          </a:prstGeom>
          <a:noFill/>
        </p:spPr>
        <p:txBody>
          <a:bodyPr wrap="square">
            <a:spAutoFit/>
          </a:bodyPr>
          <a:lstStyle/>
          <a:p>
            <a:pPr lvl="0">
              <a:lnSpc>
                <a:spcPct val="107000"/>
              </a:lnSpc>
            </a:pPr>
            <a:r>
              <a:rPr lang="en-ZA" sz="2000" b="1" dirty="0">
                <a:effectLst/>
                <a:ea typeface="MS Mincho" panose="02020609040205080304" pitchFamily="49" charset="-128"/>
                <a:cs typeface="Times New Roman" panose="02020603050405020304" pitchFamily="18" charset="0"/>
              </a:rPr>
              <a:t>Outcomes</a:t>
            </a: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better understanding of local ASF epidemiology</a:t>
            </a:r>
            <a:endParaRPr lang="sv-SE" sz="2000" dirty="0">
              <a:ea typeface="MS Mincho" panose="02020609040205080304" pitchFamily="49" charset="-128"/>
              <a:cs typeface="Times New Roman" panose="02020603050405020304" pitchFamily="18" charset="0"/>
            </a:endParaRP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better understanding of social, economic and cultural factors that influence ASF prevention and control</a:t>
            </a: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strengthened capacities of veterinary services in disease detection, diagnosis, surveillance, emergency response and outbreak management</a:t>
            </a:r>
            <a:endParaRPr lang="sv-SE" sz="2000" dirty="0">
              <a:ea typeface="MS Mincho" panose="02020609040205080304" pitchFamily="49" charset="-128"/>
              <a:cs typeface="Times New Roman" panose="02020603050405020304" pitchFamily="18" charset="0"/>
            </a:endParaRP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strengthened capacities of authorities in risk analysis, risk </a:t>
            </a:r>
            <a:r>
              <a:rPr lang="en-ZA" sz="2000" dirty="0" err="1">
                <a:effectLst/>
                <a:ea typeface="MS Mincho" panose="02020609040205080304" pitchFamily="49" charset="-128"/>
                <a:cs typeface="Times New Roman" panose="02020603050405020304" pitchFamily="18" charset="0"/>
              </a:rPr>
              <a:t>managment</a:t>
            </a:r>
            <a:r>
              <a:rPr lang="en-ZA" sz="2000" dirty="0">
                <a:effectLst/>
                <a:ea typeface="MS Mincho" panose="02020609040205080304" pitchFamily="49" charset="-128"/>
                <a:cs typeface="Times New Roman" panose="02020603050405020304" pitchFamily="18" charset="0"/>
              </a:rPr>
              <a:t> and contingency planning</a:t>
            </a: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improved awareness of ASF for all stakeholders in the pig value chain</a:t>
            </a:r>
            <a:endParaRPr lang="sv-SE" sz="2000" dirty="0">
              <a:ea typeface="MS Mincho" panose="02020609040205080304" pitchFamily="49" charset="-128"/>
              <a:cs typeface="Times New Roman" panose="02020603050405020304" pitchFamily="18" charset="0"/>
            </a:endParaRP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improved biosecurity at all nodes in the pig value chain</a:t>
            </a:r>
          </a:p>
          <a:p>
            <a:pPr marL="457200" lvl="0" indent="-457200">
              <a:lnSpc>
                <a:spcPct val="107000"/>
              </a:lnSpc>
              <a:buAutoNum type="arabicParenR"/>
            </a:pPr>
            <a:r>
              <a:rPr lang="en-ZA" sz="2000" dirty="0">
                <a:effectLst/>
                <a:ea typeface="MS Mincho" panose="02020609040205080304" pitchFamily="49" charset="-128"/>
                <a:cs typeface="Times New Roman" panose="02020603050405020304" pitchFamily="18" charset="0"/>
              </a:rPr>
              <a:t>strengthened capacities to produce healthy pigs and high quality, safe pork without contributing to ASF spread</a:t>
            </a:r>
            <a:endParaRPr lang="sv-SE" sz="2000" dirty="0">
              <a:effectLst/>
              <a:ea typeface="MS Mincho" panose="02020609040205080304" pitchFamily="49" charset="-128"/>
              <a:cs typeface="Times New Roman" panose="02020603050405020304" pitchFamily="18" charset="0"/>
            </a:endParaRPr>
          </a:p>
        </p:txBody>
      </p:sp>
      <p:sp>
        <p:nvSpPr>
          <p:cNvPr id="10" name="Rektangel 9">
            <a:extLst>
              <a:ext uri="{FF2B5EF4-FFF2-40B4-BE49-F238E27FC236}">
                <a16:creationId xmlns:a16="http://schemas.microsoft.com/office/drawing/2014/main" id="{F6F1E733-923F-8D45-E34B-5EE7DF667E7E}"/>
              </a:ext>
            </a:extLst>
          </p:cNvPr>
          <p:cNvSpPr/>
          <p:nvPr/>
        </p:nvSpPr>
        <p:spPr>
          <a:xfrm>
            <a:off x="5817534" y="1287102"/>
            <a:ext cx="6341809"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022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9">
                                            <p:txEl>
                                              <p:pRg st="1" end="1"/>
                                            </p:txEl>
                                          </p:spTgt>
                                        </p:tgtEl>
                                        <p:attrNameLst>
                                          <p:attrName>style.color</p:attrName>
                                        </p:attrNameLst>
                                      </p:cBhvr>
                                      <p:to>
                                        <a:srgbClr val="92D050"/>
                                      </p:to>
                                    </p:animClr>
                                    <p:animClr clrSpc="rgb" dir="cw">
                                      <p:cBhvr>
                                        <p:cTn id="15" dur="500" fill="hold"/>
                                        <p:tgtEl>
                                          <p:spTgt spid="9">
                                            <p:txEl>
                                              <p:pRg st="1" end="1"/>
                                            </p:txEl>
                                          </p:spTgt>
                                        </p:tgtEl>
                                        <p:attrNameLst>
                                          <p:attrName>fillcolor</p:attrName>
                                        </p:attrNameLst>
                                      </p:cBhvr>
                                      <p:to>
                                        <a:srgbClr val="92D050"/>
                                      </p:to>
                                    </p:animClr>
                                    <p:set>
                                      <p:cBhvr>
                                        <p:cTn id="16" dur="500" fill="hold"/>
                                        <p:tgtEl>
                                          <p:spTgt spid="9">
                                            <p:txEl>
                                              <p:pRg st="1" end="1"/>
                                            </p:txEl>
                                          </p:spTgt>
                                        </p:tgtEl>
                                        <p:attrNameLst>
                                          <p:attrName>fill.type</p:attrName>
                                        </p:attrNameLst>
                                      </p:cBhvr>
                                      <p:to>
                                        <p:strVal val="solid"/>
                                      </p:to>
                                    </p:set>
                                    <p:set>
                                      <p:cBhvr>
                                        <p:cTn id="17" dur="500" fill="hold"/>
                                        <p:tgtEl>
                                          <p:spTgt spid="9">
                                            <p:txEl>
                                              <p:pRg st="1" end="1"/>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500" fill="hold"/>
                                        <p:tgtEl>
                                          <p:spTgt spid="9">
                                            <p:txEl>
                                              <p:pRg st="2" end="2"/>
                                            </p:txEl>
                                          </p:spTgt>
                                        </p:tgtEl>
                                        <p:attrNameLst>
                                          <p:attrName>style.color</p:attrName>
                                        </p:attrNameLst>
                                      </p:cBhvr>
                                      <p:to>
                                        <a:srgbClr val="92D050"/>
                                      </p:to>
                                    </p:animClr>
                                    <p:animClr clrSpc="rgb" dir="cw">
                                      <p:cBhvr>
                                        <p:cTn id="22" dur="500" fill="hold"/>
                                        <p:tgtEl>
                                          <p:spTgt spid="9">
                                            <p:txEl>
                                              <p:pRg st="2" end="2"/>
                                            </p:txEl>
                                          </p:spTgt>
                                        </p:tgtEl>
                                        <p:attrNameLst>
                                          <p:attrName>fillcolor</p:attrName>
                                        </p:attrNameLst>
                                      </p:cBhvr>
                                      <p:to>
                                        <a:srgbClr val="92D050"/>
                                      </p:to>
                                    </p:animClr>
                                    <p:set>
                                      <p:cBhvr>
                                        <p:cTn id="23" dur="500" fill="hold"/>
                                        <p:tgtEl>
                                          <p:spTgt spid="9">
                                            <p:txEl>
                                              <p:pRg st="2" end="2"/>
                                            </p:txEl>
                                          </p:spTgt>
                                        </p:tgtEl>
                                        <p:attrNameLst>
                                          <p:attrName>fill.type</p:attrName>
                                        </p:attrNameLst>
                                      </p:cBhvr>
                                      <p:to>
                                        <p:strVal val="solid"/>
                                      </p:to>
                                    </p:set>
                                    <p:set>
                                      <p:cBhvr>
                                        <p:cTn id="24" dur="500" fill="hold"/>
                                        <p:tgtEl>
                                          <p:spTgt spid="9">
                                            <p:txEl>
                                              <p:pRg st="2" end="2"/>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nodeType="clickEffect">
                                  <p:stCondLst>
                                    <p:cond delay="0"/>
                                  </p:stCondLst>
                                  <p:childTnLst>
                                    <p:animClr clrSpc="rgb" dir="cw">
                                      <p:cBhvr override="childStyle">
                                        <p:cTn id="28" dur="500" fill="hold"/>
                                        <p:tgtEl>
                                          <p:spTgt spid="9">
                                            <p:txEl>
                                              <p:pRg st="3" end="3"/>
                                            </p:txEl>
                                          </p:spTgt>
                                        </p:tgtEl>
                                        <p:attrNameLst>
                                          <p:attrName>style.color</p:attrName>
                                        </p:attrNameLst>
                                      </p:cBhvr>
                                      <p:to>
                                        <a:srgbClr val="92D050"/>
                                      </p:to>
                                    </p:animClr>
                                    <p:animClr clrSpc="rgb" dir="cw">
                                      <p:cBhvr>
                                        <p:cTn id="29" dur="500" fill="hold"/>
                                        <p:tgtEl>
                                          <p:spTgt spid="9">
                                            <p:txEl>
                                              <p:pRg st="3" end="3"/>
                                            </p:txEl>
                                          </p:spTgt>
                                        </p:tgtEl>
                                        <p:attrNameLst>
                                          <p:attrName>fillcolor</p:attrName>
                                        </p:attrNameLst>
                                      </p:cBhvr>
                                      <p:to>
                                        <a:srgbClr val="92D050"/>
                                      </p:to>
                                    </p:animClr>
                                    <p:set>
                                      <p:cBhvr>
                                        <p:cTn id="30" dur="500" fill="hold"/>
                                        <p:tgtEl>
                                          <p:spTgt spid="9">
                                            <p:txEl>
                                              <p:pRg st="3" end="3"/>
                                            </p:txEl>
                                          </p:spTgt>
                                        </p:tgtEl>
                                        <p:attrNameLst>
                                          <p:attrName>fill.type</p:attrName>
                                        </p:attrNameLst>
                                      </p:cBhvr>
                                      <p:to>
                                        <p:strVal val="solid"/>
                                      </p:to>
                                    </p:set>
                                    <p:set>
                                      <p:cBhvr>
                                        <p:cTn id="31" dur="500" fill="hold"/>
                                        <p:tgtEl>
                                          <p:spTgt spid="9">
                                            <p:txEl>
                                              <p:pRg st="3" end="3"/>
                                            </p:txEl>
                                          </p:spTgt>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9">
                                            <p:txEl>
                                              <p:pRg st="4" end="4"/>
                                            </p:txEl>
                                          </p:spTgt>
                                        </p:tgtEl>
                                        <p:attrNameLst>
                                          <p:attrName>style.color</p:attrName>
                                        </p:attrNameLst>
                                      </p:cBhvr>
                                      <p:to>
                                        <a:srgbClr val="92D050"/>
                                      </p:to>
                                    </p:animClr>
                                    <p:animClr clrSpc="rgb" dir="cw">
                                      <p:cBhvr>
                                        <p:cTn id="36" dur="500" fill="hold"/>
                                        <p:tgtEl>
                                          <p:spTgt spid="9">
                                            <p:txEl>
                                              <p:pRg st="4" end="4"/>
                                            </p:txEl>
                                          </p:spTgt>
                                        </p:tgtEl>
                                        <p:attrNameLst>
                                          <p:attrName>fillcolor</p:attrName>
                                        </p:attrNameLst>
                                      </p:cBhvr>
                                      <p:to>
                                        <a:srgbClr val="92D050"/>
                                      </p:to>
                                    </p:animClr>
                                    <p:set>
                                      <p:cBhvr>
                                        <p:cTn id="37" dur="500" fill="hold"/>
                                        <p:tgtEl>
                                          <p:spTgt spid="9">
                                            <p:txEl>
                                              <p:pRg st="4" end="4"/>
                                            </p:txEl>
                                          </p:spTgt>
                                        </p:tgtEl>
                                        <p:attrNameLst>
                                          <p:attrName>fill.type</p:attrName>
                                        </p:attrNameLst>
                                      </p:cBhvr>
                                      <p:to>
                                        <p:strVal val="solid"/>
                                      </p:to>
                                    </p:set>
                                    <p:set>
                                      <p:cBhvr>
                                        <p:cTn id="38" dur="500" fill="hold"/>
                                        <p:tgtEl>
                                          <p:spTgt spid="9">
                                            <p:txEl>
                                              <p:pRg st="4" end="4"/>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9" presetClass="emph" presetSubtype="0" fill="hold" nodeType="clickEffect">
                                  <p:stCondLst>
                                    <p:cond delay="0"/>
                                  </p:stCondLst>
                                  <p:childTnLst>
                                    <p:animClr clrSpc="rgb" dir="cw">
                                      <p:cBhvr override="childStyle">
                                        <p:cTn id="42" dur="500" fill="hold"/>
                                        <p:tgtEl>
                                          <p:spTgt spid="9">
                                            <p:txEl>
                                              <p:pRg st="5" end="5"/>
                                            </p:txEl>
                                          </p:spTgt>
                                        </p:tgtEl>
                                        <p:attrNameLst>
                                          <p:attrName>style.color</p:attrName>
                                        </p:attrNameLst>
                                      </p:cBhvr>
                                      <p:to>
                                        <a:srgbClr val="92D050"/>
                                      </p:to>
                                    </p:animClr>
                                    <p:animClr clrSpc="rgb" dir="cw">
                                      <p:cBhvr>
                                        <p:cTn id="43" dur="500" fill="hold"/>
                                        <p:tgtEl>
                                          <p:spTgt spid="9">
                                            <p:txEl>
                                              <p:pRg st="5" end="5"/>
                                            </p:txEl>
                                          </p:spTgt>
                                        </p:tgtEl>
                                        <p:attrNameLst>
                                          <p:attrName>fillcolor</p:attrName>
                                        </p:attrNameLst>
                                      </p:cBhvr>
                                      <p:to>
                                        <a:srgbClr val="92D050"/>
                                      </p:to>
                                    </p:animClr>
                                    <p:set>
                                      <p:cBhvr>
                                        <p:cTn id="44" dur="500" fill="hold"/>
                                        <p:tgtEl>
                                          <p:spTgt spid="9">
                                            <p:txEl>
                                              <p:pRg st="5" end="5"/>
                                            </p:txEl>
                                          </p:spTgt>
                                        </p:tgtEl>
                                        <p:attrNameLst>
                                          <p:attrName>fill.type</p:attrName>
                                        </p:attrNameLst>
                                      </p:cBhvr>
                                      <p:to>
                                        <p:strVal val="solid"/>
                                      </p:to>
                                    </p:set>
                                    <p:set>
                                      <p:cBhvr>
                                        <p:cTn id="45" dur="500" fill="hold"/>
                                        <p:tgtEl>
                                          <p:spTgt spid="9">
                                            <p:txEl>
                                              <p:pRg st="5" end="5"/>
                                            </p:txEl>
                                          </p:spTgt>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nodeType="clickEffect">
                                  <p:stCondLst>
                                    <p:cond delay="0"/>
                                  </p:stCondLst>
                                  <p:childTnLst>
                                    <p:animClr clrSpc="rgb" dir="cw">
                                      <p:cBhvr override="childStyle">
                                        <p:cTn id="49" dur="500" fill="hold"/>
                                        <p:tgtEl>
                                          <p:spTgt spid="9">
                                            <p:txEl>
                                              <p:pRg st="6" end="6"/>
                                            </p:txEl>
                                          </p:spTgt>
                                        </p:tgtEl>
                                        <p:attrNameLst>
                                          <p:attrName>style.color</p:attrName>
                                        </p:attrNameLst>
                                      </p:cBhvr>
                                      <p:to>
                                        <a:srgbClr val="92D050"/>
                                      </p:to>
                                    </p:animClr>
                                    <p:animClr clrSpc="rgb" dir="cw">
                                      <p:cBhvr>
                                        <p:cTn id="50" dur="500" fill="hold"/>
                                        <p:tgtEl>
                                          <p:spTgt spid="9">
                                            <p:txEl>
                                              <p:pRg st="6" end="6"/>
                                            </p:txEl>
                                          </p:spTgt>
                                        </p:tgtEl>
                                        <p:attrNameLst>
                                          <p:attrName>fillcolor</p:attrName>
                                        </p:attrNameLst>
                                      </p:cBhvr>
                                      <p:to>
                                        <a:srgbClr val="92D050"/>
                                      </p:to>
                                    </p:animClr>
                                    <p:set>
                                      <p:cBhvr>
                                        <p:cTn id="51" dur="500" fill="hold"/>
                                        <p:tgtEl>
                                          <p:spTgt spid="9">
                                            <p:txEl>
                                              <p:pRg st="6" end="6"/>
                                            </p:txEl>
                                          </p:spTgt>
                                        </p:tgtEl>
                                        <p:attrNameLst>
                                          <p:attrName>fill.type</p:attrName>
                                        </p:attrNameLst>
                                      </p:cBhvr>
                                      <p:to>
                                        <p:strVal val="solid"/>
                                      </p:to>
                                    </p:set>
                                    <p:set>
                                      <p:cBhvr>
                                        <p:cTn id="52" dur="500" fill="hold"/>
                                        <p:tgtEl>
                                          <p:spTgt spid="9">
                                            <p:txEl>
                                              <p:pRg st="6" end="6"/>
                                            </p:txEl>
                                          </p:spTgt>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9" presetClass="emph" presetSubtype="0" fill="hold" nodeType="clickEffect">
                                  <p:stCondLst>
                                    <p:cond delay="0"/>
                                  </p:stCondLst>
                                  <p:childTnLst>
                                    <p:animClr clrSpc="rgb" dir="cw">
                                      <p:cBhvr override="childStyle">
                                        <p:cTn id="56" dur="500" fill="hold"/>
                                        <p:tgtEl>
                                          <p:spTgt spid="9">
                                            <p:txEl>
                                              <p:pRg st="7" end="7"/>
                                            </p:txEl>
                                          </p:spTgt>
                                        </p:tgtEl>
                                        <p:attrNameLst>
                                          <p:attrName>style.color</p:attrName>
                                        </p:attrNameLst>
                                      </p:cBhvr>
                                      <p:to>
                                        <a:srgbClr val="92D050"/>
                                      </p:to>
                                    </p:animClr>
                                    <p:animClr clrSpc="rgb" dir="cw">
                                      <p:cBhvr>
                                        <p:cTn id="57" dur="500" fill="hold"/>
                                        <p:tgtEl>
                                          <p:spTgt spid="9">
                                            <p:txEl>
                                              <p:pRg st="7" end="7"/>
                                            </p:txEl>
                                          </p:spTgt>
                                        </p:tgtEl>
                                        <p:attrNameLst>
                                          <p:attrName>fillcolor</p:attrName>
                                        </p:attrNameLst>
                                      </p:cBhvr>
                                      <p:to>
                                        <a:srgbClr val="92D050"/>
                                      </p:to>
                                    </p:animClr>
                                    <p:set>
                                      <p:cBhvr>
                                        <p:cTn id="58" dur="500" fill="hold"/>
                                        <p:tgtEl>
                                          <p:spTgt spid="9">
                                            <p:txEl>
                                              <p:pRg st="7" end="7"/>
                                            </p:txEl>
                                          </p:spTgt>
                                        </p:tgtEl>
                                        <p:attrNameLst>
                                          <p:attrName>fill.type</p:attrName>
                                        </p:attrNameLst>
                                      </p:cBhvr>
                                      <p:to>
                                        <p:strVal val="solid"/>
                                      </p:to>
                                    </p:set>
                                    <p:set>
                                      <p:cBhvr>
                                        <p:cTn id="59" dur="500" fill="hold"/>
                                        <p:tgtEl>
                                          <p:spTgt spid="9">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920DD3A1-723C-E2C0-836C-B4E7E2A10F65}"/>
              </a:ext>
            </a:extLst>
          </p:cNvPr>
          <p:cNvSpPr txBox="1"/>
          <p:nvPr/>
        </p:nvSpPr>
        <p:spPr>
          <a:xfrm>
            <a:off x="381000" y="158168"/>
            <a:ext cx="11430000" cy="4511620"/>
          </a:xfrm>
          <a:prstGeom prst="rect">
            <a:avLst/>
          </a:prstGeom>
          <a:noFill/>
        </p:spPr>
        <p:txBody>
          <a:bodyPr wrap="square">
            <a:spAutoFit/>
          </a:bodyPr>
          <a:lstStyle/>
          <a:p>
            <a:pPr>
              <a:lnSpc>
                <a:spcPct val="120000"/>
              </a:lnSpc>
            </a:pPr>
            <a:r>
              <a:rPr lang="en-GB" sz="2200" dirty="0">
                <a:effectLst/>
                <a:ea typeface="MS Mincho" panose="02020609040205080304" pitchFamily="49" charset="-128"/>
                <a:cs typeface="Times New Roman" panose="02020603050405020304" pitchFamily="18" charset="0"/>
              </a:rPr>
              <a:t>The expected outcomes of the regional strategy are: </a:t>
            </a:r>
          </a:p>
          <a:p>
            <a:pPr>
              <a:lnSpc>
                <a:spcPct val="120000"/>
              </a:lnSpc>
            </a:pPr>
            <a:endParaRPr lang="sv-SE" sz="2200" dirty="0">
              <a:effectLst/>
              <a:ea typeface="MS Mincho" panose="02020609040205080304" pitchFamily="49" charset="-128"/>
              <a:cs typeface="Times New Roman" panose="02020603050405020304" pitchFamily="18" charset="0"/>
            </a:endParaRPr>
          </a:p>
          <a:p>
            <a:pPr marL="342900" lvl="0" indent="-342900">
              <a:lnSpc>
                <a:spcPct val="107000"/>
              </a:lnSpc>
              <a:buFont typeface="+mj-lt"/>
              <a:buAutoNum type="arabicParenR"/>
            </a:pPr>
            <a:r>
              <a:rPr lang="en-ZA" sz="2200" dirty="0">
                <a:effectLst/>
                <a:ea typeface="MS Mincho" panose="02020609040205080304" pitchFamily="49" charset="-128"/>
                <a:cs typeface="Times New Roman" panose="02020603050405020304" pitchFamily="18" charset="0"/>
              </a:rPr>
              <a:t>better understanding of local ASF epidemiology</a:t>
            </a:r>
            <a:endParaRPr lang="sv-SE" sz="2200" dirty="0">
              <a:effectLst/>
              <a:ea typeface="MS Mincho" panose="02020609040205080304" pitchFamily="49" charset="-128"/>
              <a:cs typeface="Times New Roman" panose="02020603050405020304" pitchFamily="18" charset="0"/>
            </a:endParaRPr>
          </a:p>
          <a:p>
            <a:pPr marL="342900" lvl="0" indent="-342900">
              <a:lnSpc>
                <a:spcPct val="107000"/>
              </a:lnSpc>
              <a:buFont typeface="+mj-lt"/>
              <a:buAutoNum type="arabicParenR"/>
            </a:pPr>
            <a:r>
              <a:rPr lang="en-ZA" sz="2200" dirty="0">
                <a:effectLst/>
                <a:ea typeface="MS Mincho" panose="02020609040205080304" pitchFamily="49" charset="-128"/>
                <a:cs typeface="Times New Roman" panose="02020603050405020304" pitchFamily="18" charset="0"/>
              </a:rPr>
              <a:t>better understanding of social, economic and cultural factors that influence ASF prevention and control</a:t>
            </a:r>
          </a:p>
          <a:p>
            <a:pPr lvl="0">
              <a:lnSpc>
                <a:spcPct val="107000"/>
              </a:lnSpc>
            </a:pPr>
            <a:r>
              <a:rPr lang="en-ZA" sz="2200" dirty="0">
                <a:effectLst/>
                <a:ea typeface="MS Mincho" panose="02020609040205080304" pitchFamily="49" charset="-128"/>
                <a:cs typeface="Times New Roman" panose="02020603050405020304" pitchFamily="18" charset="0"/>
              </a:rPr>
              <a:t>3) strengthened capacities of veterinary services in disease detection, diagnosis, surveillance, emergency response and outbreak management</a:t>
            </a:r>
            <a:endParaRPr lang="sv-SE" sz="2200" dirty="0">
              <a:effectLst/>
              <a:ea typeface="MS Mincho" panose="02020609040205080304" pitchFamily="49" charset="-128"/>
              <a:cs typeface="Times New Roman" panose="02020603050405020304" pitchFamily="18" charset="0"/>
            </a:endParaRPr>
          </a:p>
          <a:p>
            <a:pPr lvl="0">
              <a:lnSpc>
                <a:spcPct val="107000"/>
              </a:lnSpc>
            </a:pPr>
            <a:r>
              <a:rPr lang="en-ZA" sz="2200" dirty="0">
                <a:effectLst/>
                <a:ea typeface="MS Mincho" panose="02020609040205080304" pitchFamily="49" charset="-128"/>
                <a:cs typeface="Times New Roman" panose="02020603050405020304" pitchFamily="18" charset="0"/>
              </a:rPr>
              <a:t>4) strengthened capacities of authorities in risk analysis, risk </a:t>
            </a:r>
            <a:r>
              <a:rPr lang="en-ZA" sz="2200" dirty="0" err="1">
                <a:effectLst/>
                <a:ea typeface="MS Mincho" panose="02020609040205080304" pitchFamily="49" charset="-128"/>
                <a:cs typeface="Times New Roman" panose="02020603050405020304" pitchFamily="18" charset="0"/>
              </a:rPr>
              <a:t>managment</a:t>
            </a:r>
            <a:r>
              <a:rPr lang="en-ZA" sz="2200" dirty="0">
                <a:effectLst/>
                <a:ea typeface="MS Mincho" panose="02020609040205080304" pitchFamily="49" charset="-128"/>
                <a:cs typeface="Times New Roman" panose="02020603050405020304" pitchFamily="18" charset="0"/>
              </a:rPr>
              <a:t> and contingency planning</a:t>
            </a:r>
          </a:p>
          <a:p>
            <a:pPr lvl="0">
              <a:lnSpc>
                <a:spcPct val="107000"/>
              </a:lnSpc>
            </a:pPr>
            <a:r>
              <a:rPr lang="en-ZA" sz="2200" dirty="0">
                <a:effectLst/>
                <a:ea typeface="MS Mincho" panose="02020609040205080304" pitchFamily="49" charset="-128"/>
                <a:cs typeface="Times New Roman" panose="02020603050405020304" pitchFamily="18" charset="0"/>
              </a:rPr>
              <a:t>5) improved awareness of ASF for all stakeholders in the pig value chain</a:t>
            </a:r>
            <a:endParaRPr lang="sv-SE" sz="2200" dirty="0">
              <a:effectLst/>
              <a:ea typeface="MS Mincho" panose="02020609040205080304" pitchFamily="49" charset="-128"/>
              <a:cs typeface="Times New Roman" panose="02020603050405020304" pitchFamily="18" charset="0"/>
            </a:endParaRPr>
          </a:p>
          <a:p>
            <a:pPr lvl="0">
              <a:lnSpc>
                <a:spcPct val="107000"/>
              </a:lnSpc>
            </a:pPr>
            <a:r>
              <a:rPr lang="en-ZA" sz="2200" dirty="0">
                <a:effectLst/>
                <a:ea typeface="MS Mincho" panose="02020609040205080304" pitchFamily="49" charset="-128"/>
                <a:cs typeface="Times New Roman" panose="02020603050405020304" pitchFamily="18" charset="0"/>
              </a:rPr>
              <a:t>6) improved biosecurity at all nodes in the pig value chain</a:t>
            </a:r>
          </a:p>
          <a:p>
            <a:pPr lvl="0">
              <a:lnSpc>
                <a:spcPct val="107000"/>
              </a:lnSpc>
              <a:spcAft>
                <a:spcPts val="800"/>
              </a:spcAft>
            </a:pPr>
            <a:r>
              <a:rPr lang="en-ZA" sz="2200" dirty="0">
                <a:effectLst/>
                <a:ea typeface="MS Mincho" panose="02020609040205080304" pitchFamily="49" charset="-128"/>
                <a:cs typeface="Times New Roman" panose="02020603050405020304" pitchFamily="18" charset="0"/>
              </a:rPr>
              <a:t>7) strengthened capacities to produce healthy pigs and high quality, safe pork without contributing to ASF spread</a:t>
            </a:r>
            <a:endParaRPr lang="sv-SE" sz="22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15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2"/>
                                      </p:to>
                                    </p:animClr>
                                    <p:animClr clrSpc="rgb" dir="cw">
                                      <p:cBhvr>
                                        <p:cTn id="7" dur="500" fill="hold"/>
                                        <p:tgtEl>
                                          <p:spTgt spid="4">
                                            <p:txEl>
                                              <p:pRg st="2" end="2"/>
                                            </p:txEl>
                                          </p:spTgt>
                                        </p:tgtEl>
                                        <p:attrNameLst>
                                          <p:attrName>fillcolor</p:attrName>
                                        </p:attrNameLst>
                                      </p:cBhvr>
                                      <p:to>
                                        <a:schemeClr val="accent2"/>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3" end="3"/>
                                            </p:txEl>
                                          </p:spTgt>
                                        </p:tgtEl>
                                        <p:attrNameLst>
                                          <p:attrName>style.color</p:attrName>
                                        </p:attrNameLst>
                                      </p:cBhvr>
                                      <p:to>
                                        <a:schemeClr val="accent2"/>
                                      </p:to>
                                    </p:animClr>
                                    <p:animClr clrSpc="rgb" dir="cw">
                                      <p:cBhvr>
                                        <p:cTn id="14" dur="500" fill="hold"/>
                                        <p:tgtEl>
                                          <p:spTgt spid="4">
                                            <p:txEl>
                                              <p:pRg st="3" end="3"/>
                                            </p:txEl>
                                          </p:spTgt>
                                        </p:tgtEl>
                                        <p:attrNameLst>
                                          <p:attrName>fillcolor</p:attrName>
                                        </p:attrNameLst>
                                      </p:cBhvr>
                                      <p:to>
                                        <a:schemeClr val="accent2"/>
                                      </p:to>
                                    </p:animClr>
                                    <p:set>
                                      <p:cBhvr>
                                        <p:cTn id="15" dur="500" fill="hold"/>
                                        <p:tgtEl>
                                          <p:spTgt spid="4">
                                            <p:txEl>
                                              <p:pRg st="3" end="3"/>
                                            </p:txEl>
                                          </p:spTgt>
                                        </p:tgtEl>
                                        <p:attrNameLst>
                                          <p:attrName>fill.type</p:attrName>
                                        </p:attrNameLst>
                                      </p:cBhvr>
                                      <p:to>
                                        <p:strVal val="solid"/>
                                      </p:to>
                                    </p:set>
                                    <p:set>
                                      <p:cBhvr>
                                        <p:cTn id="16" dur="500" fill="hold"/>
                                        <p:tgtEl>
                                          <p:spTgt spid="4">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4" end="4"/>
                                            </p:txEl>
                                          </p:spTgt>
                                        </p:tgtEl>
                                        <p:attrNameLst>
                                          <p:attrName>style.color</p:attrName>
                                        </p:attrNameLst>
                                      </p:cBhvr>
                                      <p:to>
                                        <a:schemeClr val="accent2"/>
                                      </p:to>
                                    </p:animClr>
                                    <p:animClr clrSpc="rgb" dir="cw">
                                      <p:cBhvr>
                                        <p:cTn id="21" dur="500" fill="hold"/>
                                        <p:tgtEl>
                                          <p:spTgt spid="4">
                                            <p:txEl>
                                              <p:pRg st="4" end="4"/>
                                            </p:txEl>
                                          </p:spTgt>
                                        </p:tgtEl>
                                        <p:attrNameLst>
                                          <p:attrName>fillcolor</p:attrName>
                                        </p:attrNameLst>
                                      </p:cBhvr>
                                      <p:to>
                                        <a:schemeClr val="accent2"/>
                                      </p:to>
                                    </p:animClr>
                                    <p:set>
                                      <p:cBhvr>
                                        <p:cTn id="22" dur="500" fill="hold"/>
                                        <p:tgtEl>
                                          <p:spTgt spid="4">
                                            <p:txEl>
                                              <p:pRg st="4" end="4"/>
                                            </p:txEl>
                                          </p:spTgt>
                                        </p:tgtEl>
                                        <p:attrNameLst>
                                          <p:attrName>fill.type</p:attrName>
                                        </p:attrNameLst>
                                      </p:cBhvr>
                                      <p:to>
                                        <p:strVal val="solid"/>
                                      </p:to>
                                    </p:set>
                                    <p:set>
                                      <p:cBhvr>
                                        <p:cTn id="23" dur="500" fill="hold"/>
                                        <p:tgtEl>
                                          <p:spTgt spid="4">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4">
                                            <p:txEl>
                                              <p:pRg st="5" end="5"/>
                                            </p:txEl>
                                          </p:spTgt>
                                        </p:tgtEl>
                                        <p:attrNameLst>
                                          <p:attrName>style.color</p:attrName>
                                        </p:attrNameLst>
                                      </p:cBhvr>
                                      <p:to>
                                        <a:schemeClr val="accent2"/>
                                      </p:to>
                                    </p:animClr>
                                    <p:animClr clrSpc="rgb" dir="cw">
                                      <p:cBhvr>
                                        <p:cTn id="28" dur="500" fill="hold"/>
                                        <p:tgtEl>
                                          <p:spTgt spid="4">
                                            <p:txEl>
                                              <p:pRg st="5" end="5"/>
                                            </p:txEl>
                                          </p:spTgt>
                                        </p:tgtEl>
                                        <p:attrNameLst>
                                          <p:attrName>fillcolor</p:attrName>
                                        </p:attrNameLst>
                                      </p:cBhvr>
                                      <p:to>
                                        <a:schemeClr val="accent2"/>
                                      </p:to>
                                    </p:animClr>
                                    <p:set>
                                      <p:cBhvr>
                                        <p:cTn id="29" dur="500" fill="hold"/>
                                        <p:tgtEl>
                                          <p:spTgt spid="4">
                                            <p:txEl>
                                              <p:pRg st="5" end="5"/>
                                            </p:txEl>
                                          </p:spTgt>
                                        </p:tgtEl>
                                        <p:attrNameLst>
                                          <p:attrName>fill.type</p:attrName>
                                        </p:attrNameLst>
                                      </p:cBhvr>
                                      <p:to>
                                        <p:strVal val="solid"/>
                                      </p:to>
                                    </p:set>
                                    <p:set>
                                      <p:cBhvr>
                                        <p:cTn id="30" dur="500" fill="hold"/>
                                        <p:tgtEl>
                                          <p:spTgt spid="4">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6" end="6"/>
                                            </p:txEl>
                                          </p:spTgt>
                                        </p:tgtEl>
                                        <p:attrNameLst>
                                          <p:attrName>style.color</p:attrName>
                                        </p:attrNameLst>
                                      </p:cBhvr>
                                      <p:to>
                                        <a:schemeClr val="accent2"/>
                                      </p:to>
                                    </p:animClr>
                                    <p:animClr clrSpc="rgb" dir="cw">
                                      <p:cBhvr>
                                        <p:cTn id="35" dur="500" fill="hold"/>
                                        <p:tgtEl>
                                          <p:spTgt spid="4">
                                            <p:txEl>
                                              <p:pRg st="6" end="6"/>
                                            </p:txEl>
                                          </p:spTgt>
                                        </p:tgtEl>
                                        <p:attrNameLst>
                                          <p:attrName>fillcolor</p:attrName>
                                        </p:attrNameLst>
                                      </p:cBhvr>
                                      <p:to>
                                        <a:schemeClr val="accent2"/>
                                      </p:to>
                                    </p:animClr>
                                    <p:set>
                                      <p:cBhvr>
                                        <p:cTn id="36" dur="500" fill="hold"/>
                                        <p:tgtEl>
                                          <p:spTgt spid="4">
                                            <p:txEl>
                                              <p:pRg st="6" end="6"/>
                                            </p:txEl>
                                          </p:spTgt>
                                        </p:tgtEl>
                                        <p:attrNameLst>
                                          <p:attrName>fill.type</p:attrName>
                                        </p:attrNameLst>
                                      </p:cBhvr>
                                      <p:to>
                                        <p:strVal val="solid"/>
                                      </p:to>
                                    </p:set>
                                    <p:set>
                                      <p:cBhvr>
                                        <p:cTn id="37" dur="500" fill="hold"/>
                                        <p:tgtEl>
                                          <p:spTgt spid="4">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4">
                                            <p:txEl>
                                              <p:pRg st="7" end="7"/>
                                            </p:txEl>
                                          </p:spTgt>
                                        </p:tgtEl>
                                        <p:attrNameLst>
                                          <p:attrName>style.color</p:attrName>
                                        </p:attrNameLst>
                                      </p:cBhvr>
                                      <p:to>
                                        <a:schemeClr val="accent2"/>
                                      </p:to>
                                    </p:animClr>
                                    <p:animClr clrSpc="rgb" dir="cw">
                                      <p:cBhvr>
                                        <p:cTn id="42" dur="500" fill="hold"/>
                                        <p:tgtEl>
                                          <p:spTgt spid="4">
                                            <p:txEl>
                                              <p:pRg st="7" end="7"/>
                                            </p:txEl>
                                          </p:spTgt>
                                        </p:tgtEl>
                                        <p:attrNameLst>
                                          <p:attrName>fillcolor</p:attrName>
                                        </p:attrNameLst>
                                      </p:cBhvr>
                                      <p:to>
                                        <a:schemeClr val="accent2"/>
                                      </p:to>
                                    </p:animClr>
                                    <p:set>
                                      <p:cBhvr>
                                        <p:cTn id="43" dur="500" fill="hold"/>
                                        <p:tgtEl>
                                          <p:spTgt spid="4">
                                            <p:txEl>
                                              <p:pRg st="7" end="7"/>
                                            </p:txEl>
                                          </p:spTgt>
                                        </p:tgtEl>
                                        <p:attrNameLst>
                                          <p:attrName>fill.type</p:attrName>
                                        </p:attrNameLst>
                                      </p:cBhvr>
                                      <p:to>
                                        <p:strVal val="solid"/>
                                      </p:to>
                                    </p:set>
                                    <p:set>
                                      <p:cBhvr>
                                        <p:cTn id="44" dur="500" fill="hold"/>
                                        <p:tgtEl>
                                          <p:spTgt spid="4">
                                            <p:txEl>
                                              <p:pRg st="7" end="7"/>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4">
                                            <p:txEl>
                                              <p:pRg st="8" end="8"/>
                                            </p:txEl>
                                          </p:spTgt>
                                        </p:tgtEl>
                                        <p:attrNameLst>
                                          <p:attrName>style.color</p:attrName>
                                        </p:attrNameLst>
                                      </p:cBhvr>
                                      <p:to>
                                        <a:schemeClr val="accent2"/>
                                      </p:to>
                                    </p:animClr>
                                    <p:animClr clrSpc="rgb" dir="cw">
                                      <p:cBhvr>
                                        <p:cTn id="49" dur="500" fill="hold"/>
                                        <p:tgtEl>
                                          <p:spTgt spid="4">
                                            <p:txEl>
                                              <p:pRg st="8" end="8"/>
                                            </p:txEl>
                                          </p:spTgt>
                                        </p:tgtEl>
                                        <p:attrNameLst>
                                          <p:attrName>fillcolor</p:attrName>
                                        </p:attrNameLst>
                                      </p:cBhvr>
                                      <p:to>
                                        <a:schemeClr val="accent2"/>
                                      </p:to>
                                    </p:animClr>
                                    <p:set>
                                      <p:cBhvr>
                                        <p:cTn id="50" dur="500" fill="hold"/>
                                        <p:tgtEl>
                                          <p:spTgt spid="4">
                                            <p:txEl>
                                              <p:pRg st="8" end="8"/>
                                            </p:txEl>
                                          </p:spTgt>
                                        </p:tgtEl>
                                        <p:attrNameLst>
                                          <p:attrName>fill.type</p:attrName>
                                        </p:attrNameLst>
                                      </p:cBhvr>
                                      <p:to>
                                        <p:strVal val="solid"/>
                                      </p:to>
                                    </p:set>
                                    <p:set>
                                      <p:cBhvr>
                                        <p:cTn id="51" dur="500" fill="hold"/>
                                        <p:tgtEl>
                                          <p:spTgt spid="4">
                                            <p:txEl>
                                              <p:pRg st="8" end="8"/>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E44C3F-8F69-6676-8FC1-D49327A01E0E}"/>
              </a:ext>
            </a:extLst>
          </p:cNvPr>
          <p:cNvPicPr>
            <a:picLocks noChangeAspect="1"/>
          </p:cNvPicPr>
          <p:nvPr/>
        </p:nvPicPr>
        <p:blipFill>
          <a:blip r:embed="rId3"/>
          <a:stretch>
            <a:fillRect/>
          </a:stretch>
        </p:blipFill>
        <p:spPr>
          <a:xfrm>
            <a:off x="-228600" y="198136"/>
            <a:ext cx="11734800" cy="6461728"/>
          </a:xfrm>
          <a:prstGeom prst="rect">
            <a:avLst/>
          </a:prstGeom>
        </p:spPr>
      </p:pic>
      <p:sp>
        <p:nvSpPr>
          <p:cNvPr id="2" name="Rektangel 1">
            <a:extLst>
              <a:ext uri="{FF2B5EF4-FFF2-40B4-BE49-F238E27FC236}">
                <a16:creationId xmlns:a16="http://schemas.microsoft.com/office/drawing/2014/main" id="{D02E03D0-F995-3C2B-1793-FAD1A99B3564}"/>
              </a:ext>
            </a:extLst>
          </p:cNvPr>
          <p:cNvSpPr/>
          <p:nvPr/>
        </p:nvSpPr>
        <p:spPr>
          <a:xfrm>
            <a:off x="267279" y="457200"/>
            <a:ext cx="441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Box 3">
            <a:extLst>
              <a:ext uri="{FF2B5EF4-FFF2-40B4-BE49-F238E27FC236}">
                <a16:creationId xmlns:a16="http://schemas.microsoft.com/office/drawing/2014/main" id="{A27495CF-0890-F855-114B-11DC354420AF}"/>
              </a:ext>
            </a:extLst>
          </p:cNvPr>
          <p:cNvSpPr txBox="1"/>
          <p:nvPr/>
        </p:nvSpPr>
        <p:spPr>
          <a:xfrm>
            <a:off x="685800" y="1219200"/>
            <a:ext cx="3200400" cy="461665"/>
          </a:xfrm>
          <a:prstGeom prst="rect">
            <a:avLst/>
          </a:prstGeom>
          <a:noFill/>
        </p:spPr>
        <p:txBody>
          <a:bodyPr wrap="square" rtlCol="0">
            <a:spAutoFit/>
          </a:bodyPr>
          <a:lstStyle/>
          <a:p>
            <a:endParaRPr lang="en-GB" dirty="0">
              <a:highlight>
                <a:srgbClr val="FFFF00"/>
              </a:highlight>
            </a:endParaRPr>
          </a:p>
        </p:txBody>
      </p:sp>
      <p:sp>
        <p:nvSpPr>
          <p:cNvPr id="5" name="Ofullständig cirkel 4">
            <a:extLst>
              <a:ext uri="{FF2B5EF4-FFF2-40B4-BE49-F238E27FC236}">
                <a16:creationId xmlns:a16="http://schemas.microsoft.com/office/drawing/2014/main" id="{A85A9172-FA57-BD3E-D535-5DDB9B99F675}"/>
              </a:ext>
            </a:extLst>
          </p:cNvPr>
          <p:cNvSpPr/>
          <p:nvPr/>
        </p:nvSpPr>
        <p:spPr>
          <a:xfrm rot="15887540">
            <a:off x="486331" y="2333906"/>
            <a:ext cx="2953341" cy="2856251"/>
          </a:xfrm>
          <a:prstGeom prst="pie">
            <a:avLst>
              <a:gd name="adj1" fmla="val 0"/>
              <a:gd name="adj2" fmla="val 144639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7" name="Ofullständig cirkel 6">
            <a:extLst>
              <a:ext uri="{FF2B5EF4-FFF2-40B4-BE49-F238E27FC236}">
                <a16:creationId xmlns:a16="http://schemas.microsoft.com/office/drawing/2014/main" id="{85FC5935-B81B-1AC0-F670-7FDAD1CD1D37}"/>
              </a:ext>
            </a:extLst>
          </p:cNvPr>
          <p:cNvSpPr/>
          <p:nvPr/>
        </p:nvSpPr>
        <p:spPr>
          <a:xfrm rot="976506">
            <a:off x="577260" y="2595707"/>
            <a:ext cx="2579280" cy="2580986"/>
          </a:xfrm>
          <a:prstGeom prst="pie">
            <a:avLst>
              <a:gd name="adj1" fmla="val 610338"/>
              <a:gd name="adj2" fmla="val 8073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11173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EAE75F5E-3FB3-72DA-228E-E01D84F3315E}"/>
              </a:ext>
            </a:extLst>
          </p:cNvPr>
          <p:cNvGraphicFramePr>
            <a:graphicFrameLocks noGrp="1"/>
          </p:cNvGraphicFramePr>
          <p:nvPr>
            <p:extLst>
              <p:ext uri="{D42A27DB-BD31-4B8C-83A1-F6EECF244321}">
                <p14:modId xmlns:p14="http://schemas.microsoft.com/office/powerpoint/2010/main" val="939485273"/>
              </p:ext>
            </p:extLst>
          </p:nvPr>
        </p:nvGraphicFramePr>
        <p:xfrm>
          <a:off x="228600" y="330827"/>
          <a:ext cx="11506199" cy="62179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28705936"/>
                    </a:ext>
                  </a:extLst>
                </a:gridCol>
                <a:gridCol w="2590800">
                  <a:extLst>
                    <a:ext uri="{9D8B030D-6E8A-4147-A177-3AD203B41FA5}">
                      <a16:colId xmlns:a16="http://schemas.microsoft.com/office/drawing/2014/main" val="167163555"/>
                    </a:ext>
                  </a:extLst>
                </a:gridCol>
                <a:gridCol w="2617185">
                  <a:extLst>
                    <a:ext uri="{9D8B030D-6E8A-4147-A177-3AD203B41FA5}">
                      <a16:colId xmlns:a16="http://schemas.microsoft.com/office/drawing/2014/main" val="3480344905"/>
                    </a:ext>
                  </a:extLst>
                </a:gridCol>
                <a:gridCol w="2387107">
                  <a:extLst>
                    <a:ext uri="{9D8B030D-6E8A-4147-A177-3AD203B41FA5}">
                      <a16:colId xmlns:a16="http://schemas.microsoft.com/office/drawing/2014/main" val="2192832635"/>
                    </a:ext>
                  </a:extLst>
                </a:gridCol>
                <a:gridCol w="2387107">
                  <a:extLst>
                    <a:ext uri="{9D8B030D-6E8A-4147-A177-3AD203B41FA5}">
                      <a16:colId xmlns:a16="http://schemas.microsoft.com/office/drawing/2014/main" val="101683632"/>
                    </a:ext>
                  </a:extLst>
                </a:gridCol>
              </a:tblGrid>
              <a:tr h="2107167">
                <a:tc>
                  <a:txBody>
                    <a:bodyPr/>
                    <a:lstStyle/>
                    <a:p>
                      <a:r>
                        <a:rPr lang="sv-SE" dirty="0" err="1"/>
                        <a:t>Thematic</a:t>
                      </a:r>
                      <a:r>
                        <a:rPr lang="sv-SE" dirty="0"/>
                        <a:t> area</a:t>
                      </a:r>
                    </a:p>
                  </a:txBody>
                  <a:tcPr/>
                </a:tc>
                <a:tc>
                  <a:txBody>
                    <a:bodyPr/>
                    <a:lstStyle/>
                    <a:p>
                      <a:r>
                        <a:rPr lang="sv-SE" sz="1800" b="1" kern="1200" dirty="0" err="1">
                          <a:solidFill>
                            <a:schemeClr val="tx1"/>
                          </a:solidFill>
                          <a:effectLst/>
                          <a:latin typeface="+mn-lt"/>
                          <a:ea typeface="+mn-ea"/>
                          <a:cs typeface="+mn-cs"/>
                        </a:rPr>
                        <a:t>Epidemiological</a:t>
                      </a:r>
                      <a:r>
                        <a:rPr lang="sv-SE" sz="1800" b="1" kern="1200" dirty="0">
                          <a:solidFill>
                            <a:schemeClr val="tx1"/>
                          </a:solidFill>
                          <a:effectLst/>
                          <a:latin typeface="+mn-lt"/>
                          <a:ea typeface="+mn-ea"/>
                          <a:cs typeface="+mn-cs"/>
                        </a:rPr>
                        <a:t> </a:t>
                      </a:r>
                      <a:r>
                        <a:rPr lang="sv-SE" sz="1800" b="1" kern="1200" dirty="0" err="1">
                          <a:solidFill>
                            <a:schemeClr val="tx1"/>
                          </a:solidFill>
                          <a:effectLst/>
                          <a:latin typeface="+mn-lt"/>
                          <a:ea typeface="+mn-ea"/>
                          <a:cs typeface="+mn-cs"/>
                        </a:rPr>
                        <a:t>knowledge</a:t>
                      </a:r>
                      <a:endParaRPr lang="sv-SE" sz="1800" b="1" kern="1200" dirty="0">
                        <a:solidFill>
                          <a:schemeClr val="tx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Institutional capacity</a:t>
                      </a:r>
                      <a:endParaRPr lang="sv-SE"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kern="1200" dirty="0">
                          <a:solidFill>
                            <a:schemeClr val="tx1"/>
                          </a:solidFill>
                          <a:effectLst/>
                          <a:latin typeface="+mn-lt"/>
                          <a:ea typeface="+mn-ea"/>
                          <a:cs typeface="+mn-cs"/>
                        </a:rPr>
                        <a:t>Disease detection and surveillance</a:t>
                      </a:r>
                      <a:endParaRPr lang="sv-SE"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kern="1200" dirty="0">
                          <a:solidFill>
                            <a:schemeClr val="tx1"/>
                          </a:solidFill>
                          <a:effectLst/>
                          <a:latin typeface="+mn-lt"/>
                          <a:ea typeface="+mn-ea"/>
                          <a:cs typeface="+mn-cs"/>
                        </a:rPr>
                        <a:t>Diagnosis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kern="1200" dirty="0">
                          <a:solidFill>
                            <a:schemeClr val="tx1"/>
                          </a:solidFill>
                          <a:effectLst/>
                          <a:latin typeface="+mn-lt"/>
                          <a:ea typeface="+mn-ea"/>
                          <a:cs typeface="+mn-cs"/>
                        </a:rPr>
                        <a:t>Emergency response, outbreak management, contingency planning including risk analyses and management</a:t>
                      </a:r>
                      <a:endParaRPr lang="sv-SE" sz="1800" kern="1200" dirty="0">
                        <a:solidFill>
                          <a:schemeClr val="tx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Prevention and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kern="1200" dirty="0">
                          <a:solidFill>
                            <a:schemeClr val="tx1"/>
                          </a:solidFill>
                          <a:effectLst/>
                          <a:latin typeface="+mn-lt"/>
                          <a:ea typeface="+mn-ea"/>
                          <a:cs typeface="+mn-cs"/>
                        </a:rPr>
                        <a:t>Biosecurity</a:t>
                      </a:r>
                      <a:endParaRPr lang="sv-SE"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kern="1200" dirty="0">
                          <a:solidFill>
                            <a:schemeClr val="tx1"/>
                          </a:solidFill>
                          <a:effectLst/>
                          <a:latin typeface="+mn-lt"/>
                          <a:ea typeface="+mn-ea"/>
                          <a:cs typeface="+mn-cs"/>
                        </a:rPr>
                        <a:t>Control measures</a:t>
                      </a:r>
                      <a:endParaRPr lang="sv-SE"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kern="1200" dirty="0">
                        <a:solidFill>
                          <a:schemeClr val="tx1"/>
                        </a:solidFill>
                        <a:effectLst/>
                        <a:latin typeface="+mn-lt"/>
                        <a:ea typeface="+mn-ea"/>
                        <a:cs typeface="+mn-cs"/>
                      </a:endParaRPr>
                    </a:p>
                    <a:p>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Sustainable pig production</a:t>
                      </a:r>
                      <a:endParaRPr lang="sv-SE" sz="1800" kern="1200" dirty="0">
                        <a:solidFill>
                          <a:schemeClr val="tx1"/>
                        </a:solidFill>
                        <a:effectLst/>
                        <a:latin typeface="+mn-lt"/>
                        <a:ea typeface="+mn-ea"/>
                        <a:cs typeface="+mn-cs"/>
                      </a:endParaRPr>
                    </a:p>
                    <a:p>
                      <a:endParaRPr lang="sv-SE" dirty="0"/>
                    </a:p>
                  </a:txBody>
                  <a:tcPr/>
                </a:tc>
                <a:extLst>
                  <a:ext uri="{0D108BD9-81ED-4DB2-BD59-A6C34878D82A}">
                    <a16:rowId xmlns:a16="http://schemas.microsoft.com/office/drawing/2014/main" val="1799442349"/>
                  </a:ext>
                </a:extLst>
              </a:tr>
              <a:tr h="2515006">
                <a:tc>
                  <a:txBody>
                    <a:bodyPr/>
                    <a:lstStyle/>
                    <a:p>
                      <a:r>
                        <a:rPr lang="sv-SE" dirty="0" err="1"/>
                        <a:t>Outcome</a:t>
                      </a:r>
                      <a:endParaRPr lang="sv-SE" dirty="0"/>
                    </a:p>
                  </a:txBody>
                  <a:tcPr/>
                </a:tc>
                <a:tc>
                  <a:txBody>
                    <a:bodyPr/>
                    <a:lstStyle/>
                    <a:p>
                      <a:pPr lvl="0"/>
                      <a:r>
                        <a:rPr lang="en-ZA" sz="1800" kern="1200" dirty="0">
                          <a:solidFill>
                            <a:schemeClr val="tx1"/>
                          </a:solidFill>
                          <a:effectLst/>
                          <a:latin typeface="+mn-lt"/>
                          <a:ea typeface="+mn-ea"/>
                          <a:cs typeface="+mn-cs"/>
                        </a:rPr>
                        <a:t>1) better understanding of local ASF epidemiology;</a:t>
                      </a:r>
                      <a:endParaRPr lang="sv-SE" sz="1800" kern="1200" dirty="0">
                        <a:solidFill>
                          <a:schemeClr val="tx1"/>
                        </a:solidFill>
                        <a:effectLst/>
                        <a:latin typeface="+mn-lt"/>
                        <a:ea typeface="+mn-ea"/>
                        <a:cs typeface="+mn-cs"/>
                      </a:endParaRPr>
                    </a:p>
                    <a:p>
                      <a:pPr lvl="0"/>
                      <a:r>
                        <a:rPr lang="en-ZA" sz="1800" kern="1200" dirty="0">
                          <a:solidFill>
                            <a:schemeClr val="tx1"/>
                          </a:solidFill>
                          <a:effectLst/>
                          <a:latin typeface="+mn-lt"/>
                          <a:ea typeface="+mn-ea"/>
                          <a:cs typeface="+mn-cs"/>
                        </a:rPr>
                        <a:t>2) better understanding of social, economic and cultural factors that influence ASF prevention and control.</a:t>
                      </a:r>
                      <a:endParaRPr lang="sv-SE" sz="1800" kern="1200" dirty="0">
                        <a:solidFill>
                          <a:schemeClr val="tx1"/>
                        </a:solidFill>
                        <a:effectLst/>
                        <a:latin typeface="+mn-lt"/>
                        <a:ea typeface="+mn-ea"/>
                        <a:cs typeface="+mn-cs"/>
                      </a:endParaRPr>
                    </a:p>
                    <a:p>
                      <a:endParaRPr lang="sv-SE" dirty="0"/>
                    </a:p>
                  </a:txBody>
                  <a:tcPr/>
                </a:tc>
                <a:tc>
                  <a:txBody>
                    <a:bodyPr/>
                    <a:lstStyle/>
                    <a:p>
                      <a:pPr lvl="0"/>
                      <a:r>
                        <a:rPr lang="en-ZA" sz="1800" kern="1200" dirty="0">
                          <a:solidFill>
                            <a:schemeClr val="tx1"/>
                          </a:solidFill>
                          <a:effectLst/>
                          <a:latin typeface="+mn-lt"/>
                          <a:ea typeface="+mn-ea"/>
                          <a:cs typeface="+mn-cs"/>
                        </a:rPr>
                        <a:t>3) strengthened capacities of veterinary services in disease detection, diagnosis, surveillance, outbreak management and emergency response;</a:t>
                      </a:r>
                      <a:endParaRPr lang="sv-SE" sz="1800" kern="1200" dirty="0">
                        <a:solidFill>
                          <a:schemeClr val="tx1"/>
                        </a:solidFill>
                        <a:effectLst/>
                        <a:latin typeface="+mn-lt"/>
                        <a:ea typeface="+mn-ea"/>
                        <a:cs typeface="+mn-cs"/>
                      </a:endParaRPr>
                    </a:p>
                    <a:p>
                      <a:pPr lvl="0"/>
                      <a:r>
                        <a:rPr lang="en-ZA" sz="1800" kern="1200" dirty="0">
                          <a:solidFill>
                            <a:schemeClr val="tx1"/>
                          </a:solidFill>
                          <a:effectLst/>
                          <a:latin typeface="+mn-lt"/>
                          <a:ea typeface="+mn-ea"/>
                          <a:cs typeface="+mn-cs"/>
                        </a:rPr>
                        <a:t>4) strengthened capacities of authorities in risk analysis, risk </a:t>
                      </a:r>
                      <a:r>
                        <a:rPr lang="en-ZA" sz="1800" kern="1200" dirty="0" err="1">
                          <a:solidFill>
                            <a:schemeClr val="tx1"/>
                          </a:solidFill>
                          <a:effectLst/>
                          <a:latin typeface="+mn-lt"/>
                          <a:ea typeface="+mn-ea"/>
                          <a:cs typeface="+mn-cs"/>
                        </a:rPr>
                        <a:t>managment</a:t>
                      </a:r>
                      <a:r>
                        <a:rPr lang="en-ZA" sz="1800" kern="1200" dirty="0">
                          <a:solidFill>
                            <a:schemeClr val="tx1"/>
                          </a:solidFill>
                          <a:effectLst/>
                          <a:latin typeface="+mn-lt"/>
                          <a:ea typeface="+mn-ea"/>
                          <a:cs typeface="+mn-cs"/>
                        </a:rPr>
                        <a:t> and contingency planning.</a:t>
                      </a:r>
                      <a:endParaRPr lang="sv-SE" sz="1800" kern="1200" dirty="0">
                        <a:solidFill>
                          <a:schemeClr val="tx1"/>
                        </a:solidFill>
                        <a:effectLst/>
                        <a:latin typeface="+mn-lt"/>
                        <a:ea typeface="+mn-ea"/>
                        <a:cs typeface="+mn-cs"/>
                      </a:endParaRPr>
                    </a:p>
                  </a:txBody>
                  <a:tcPr/>
                </a:tc>
                <a:tc>
                  <a:txBody>
                    <a:bodyPr/>
                    <a:lstStyle/>
                    <a:p>
                      <a:pPr lvl="0"/>
                      <a:r>
                        <a:rPr lang="en-ZA" sz="1800" kern="1200" dirty="0">
                          <a:solidFill>
                            <a:schemeClr val="tx1"/>
                          </a:solidFill>
                          <a:effectLst/>
                          <a:latin typeface="+mn-lt"/>
                          <a:ea typeface="+mn-ea"/>
                          <a:cs typeface="+mn-cs"/>
                        </a:rPr>
                        <a:t>5) improved awareness of ASF for all stakeholders in the pig value chain;</a:t>
                      </a:r>
                      <a:endParaRPr lang="sv-SE" sz="1800" kern="1200" dirty="0">
                        <a:solidFill>
                          <a:schemeClr val="tx1"/>
                        </a:solidFill>
                        <a:effectLst/>
                        <a:latin typeface="+mn-lt"/>
                        <a:ea typeface="+mn-ea"/>
                        <a:cs typeface="+mn-cs"/>
                      </a:endParaRPr>
                    </a:p>
                    <a:p>
                      <a:pPr lvl="0"/>
                      <a:r>
                        <a:rPr lang="en-ZA" sz="1800" kern="1200" dirty="0">
                          <a:solidFill>
                            <a:schemeClr val="tx1"/>
                          </a:solidFill>
                          <a:effectLst/>
                          <a:latin typeface="+mn-lt"/>
                          <a:ea typeface="+mn-ea"/>
                          <a:cs typeface="+mn-cs"/>
                        </a:rPr>
                        <a:t>6) improved biosecurity at all nodes in the pig value chain. </a:t>
                      </a:r>
                      <a:endParaRPr lang="sv-SE" sz="1800" kern="1200" dirty="0">
                        <a:solidFill>
                          <a:schemeClr val="tx1"/>
                        </a:solidFill>
                        <a:effectLst/>
                        <a:latin typeface="+mn-lt"/>
                        <a:ea typeface="+mn-ea"/>
                        <a:cs typeface="+mn-cs"/>
                      </a:endParaRPr>
                    </a:p>
                    <a:p>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7) strengthened capacities to produce healthy pigs and high quality, safe pork without contributing to ASF spread.</a:t>
                      </a:r>
                      <a:endParaRPr lang="sv-SE" sz="1800" kern="1200" dirty="0">
                        <a:solidFill>
                          <a:schemeClr val="tx1"/>
                        </a:solidFill>
                        <a:effectLst/>
                        <a:latin typeface="+mn-lt"/>
                        <a:ea typeface="+mn-ea"/>
                        <a:cs typeface="+mn-cs"/>
                      </a:endParaRPr>
                    </a:p>
                    <a:p>
                      <a:endParaRPr lang="sv-SE" dirty="0"/>
                    </a:p>
                  </a:txBody>
                  <a:tcPr/>
                </a:tc>
                <a:extLst>
                  <a:ext uri="{0D108BD9-81ED-4DB2-BD59-A6C34878D82A}">
                    <a16:rowId xmlns:a16="http://schemas.microsoft.com/office/drawing/2014/main" val="373466691"/>
                  </a:ext>
                </a:extLst>
              </a:tr>
            </a:tbl>
          </a:graphicData>
        </a:graphic>
      </p:graphicFrame>
      <p:pic>
        <p:nvPicPr>
          <p:cNvPr id="17" name="Bildobjekt 16">
            <a:extLst>
              <a:ext uri="{FF2B5EF4-FFF2-40B4-BE49-F238E27FC236}">
                <a16:creationId xmlns:a16="http://schemas.microsoft.com/office/drawing/2014/main" id="{D44C9C3C-8FDE-A542-E380-08EC2666A6A0}"/>
              </a:ext>
            </a:extLst>
          </p:cNvPr>
          <p:cNvPicPr>
            <a:picLocks noChangeAspect="1"/>
          </p:cNvPicPr>
          <p:nvPr/>
        </p:nvPicPr>
        <p:blipFill>
          <a:blip r:embed="rId2"/>
          <a:stretch>
            <a:fillRect/>
          </a:stretch>
        </p:blipFill>
        <p:spPr>
          <a:xfrm>
            <a:off x="2590800" y="330827"/>
            <a:ext cx="8991600" cy="6020923"/>
          </a:xfrm>
          <a:prstGeom prst="rect">
            <a:avLst/>
          </a:prstGeom>
        </p:spPr>
      </p:pic>
    </p:spTree>
    <p:extLst>
      <p:ext uri="{BB962C8B-B14F-4D97-AF65-F5344CB8AC3E}">
        <p14:creationId xmlns:p14="http://schemas.microsoft.com/office/powerpoint/2010/main" val="9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3AB704-62DF-42DC-958F-3FACD8308A75}"/>
              </a:ext>
            </a:extLst>
          </p:cNvPr>
          <p:cNvSpPr txBox="1"/>
          <p:nvPr/>
        </p:nvSpPr>
        <p:spPr>
          <a:xfrm>
            <a:off x="533400" y="381000"/>
            <a:ext cx="11430000" cy="6617196"/>
          </a:xfrm>
          <a:prstGeom prst="rect">
            <a:avLst/>
          </a:prstGeom>
          <a:noFill/>
        </p:spPr>
        <p:txBody>
          <a:bodyPr wrap="square" rtlCol="0">
            <a:spAutoFit/>
          </a:bodyPr>
          <a:lstStyle/>
          <a:p>
            <a:r>
              <a:rPr lang="en-US" b="1" dirty="0"/>
              <a:t>Action plan </a:t>
            </a:r>
          </a:p>
          <a:p>
            <a:r>
              <a:rPr lang="en-GB" sz="2400" dirty="0">
                <a:effectLst/>
                <a:ea typeface="MS Mincho" panose="02020609040205080304" pitchFamily="49" charset="-128"/>
                <a:cs typeface="Times New Roman" panose="02020603050405020304" pitchFamily="18" charset="0"/>
              </a:rPr>
              <a:t>a risk and evidence-based plan for gradual and steady progress towards achieving the </a:t>
            </a:r>
            <a:r>
              <a:rPr lang="en-GB" sz="2400" b="1" dirty="0">
                <a:effectLst/>
                <a:ea typeface="MS Mincho" panose="02020609040205080304" pitchFamily="49" charset="-128"/>
                <a:cs typeface="Times New Roman" panose="02020603050405020304" pitchFamily="18" charset="0"/>
              </a:rPr>
              <a:t>expected outcomes</a:t>
            </a:r>
            <a:r>
              <a:rPr lang="en-GB" sz="2400" dirty="0">
                <a:effectLst/>
                <a:ea typeface="MS Mincho" panose="02020609040205080304" pitchFamily="49" charset="-128"/>
                <a:cs typeface="Times New Roman" panose="02020603050405020304" pitchFamily="18" charset="0"/>
              </a:rPr>
              <a:t> and </a:t>
            </a:r>
            <a:r>
              <a:rPr lang="en-GB" sz="2400" b="1" dirty="0">
                <a:effectLst/>
                <a:ea typeface="MS Mincho" panose="02020609040205080304" pitchFamily="49" charset="-128"/>
                <a:cs typeface="Times New Roman" panose="02020603050405020304" pitchFamily="18" charset="0"/>
              </a:rPr>
              <a:t>objectives </a:t>
            </a:r>
            <a:endParaRPr lang="en-GB" sz="2400" dirty="0">
              <a:effectLst/>
              <a:ea typeface="MS Mincho" panose="02020609040205080304" pitchFamily="49" charset="-128"/>
              <a:cs typeface="Times New Roman" panose="02020603050405020304" pitchFamily="18" charset="0"/>
            </a:endParaRPr>
          </a:p>
          <a:p>
            <a:endParaRPr lang="en-GB" dirty="0">
              <a:ea typeface="MS Mincho" panose="02020609040205080304" pitchFamily="49" charset="-128"/>
              <a:cs typeface="Times New Roman" panose="02020603050405020304" pitchFamily="18" charset="0"/>
            </a:endParaRPr>
          </a:p>
          <a:p>
            <a:r>
              <a:rPr lang="en-GB" sz="2000" dirty="0">
                <a:effectLst/>
                <a:ea typeface="MS Mincho" panose="02020609040205080304" pitchFamily="49" charset="-128"/>
                <a:cs typeface="Times New Roman" panose="02020603050405020304" pitchFamily="18" charset="0"/>
              </a:rPr>
              <a:t>One size does not fit all - each country needs to customize their own </a:t>
            </a:r>
            <a:r>
              <a:rPr lang="en-GB" sz="2000" b="1" dirty="0">
                <a:effectLst/>
                <a:ea typeface="MS Mincho" panose="02020609040205080304" pitchFamily="49" charset="-128"/>
                <a:cs typeface="Times New Roman" panose="02020603050405020304" pitchFamily="18" charset="0"/>
              </a:rPr>
              <a:t>National ASF control plan.</a:t>
            </a:r>
          </a:p>
          <a:p>
            <a:endParaRPr lang="en-GB" sz="2000" b="1" dirty="0">
              <a:effectLst/>
              <a:ea typeface="MS Mincho" panose="02020609040205080304" pitchFamily="49" charset="-128"/>
              <a:cs typeface="Times New Roman" panose="02020603050405020304" pitchFamily="18" charset="0"/>
            </a:endParaRPr>
          </a:p>
          <a:p>
            <a:r>
              <a:rPr lang="en-GB" sz="2000" dirty="0">
                <a:ea typeface="MS Mincho" panose="02020609040205080304" pitchFamily="49" charset="-128"/>
                <a:cs typeface="Times New Roman" panose="02020603050405020304" pitchFamily="18" charset="0"/>
              </a:rPr>
              <a:t>D</a:t>
            </a:r>
            <a:r>
              <a:rPr lang="en-GB" sz="2000" dirty="0">
                <a:effectLst/>
                <a:ea typeface="MS Mincho" panose="02020609040205080304" pitchFamily="49" charset="-128"/>
                <a:cs typeface="Times New Roman" panose="02020603050405020304" pitchFamily="18" charset="0"/>
              </a:rPr>
              <a:t>epending on the </a:t>
            </a:r>
            <a:r>
              <a:rPr lang="en-GB" sz="2000" b="1" dirty="0">
                <a:effectLst/>
                <a:ea typeface="MS Mincho" panose="02020609040205080304" pitchFamily="49" charset="-128"/>
                <a:cs typeface="Times New Roman" panose="02020603050405020304" pitchFamily="18" charset="0"/>
              </a:rPr>
              <a:t>local situation</a:t>
            </a:r>
            <a:r>
              <a:rPr lang="en-GB" sz="2000" dirty="0">
                <a:effectLst/>
                <a:ea typeface="MS Mincho" panose="02020609040205080304" pitchFamily="49" charset="-128"/>
                <a:cs typeface="Times New Roman" panose="02020603050405020304" pitchFamily="18" charset="0"/>
              </a:rPr>
              <a:t>:</a:t>
            </a:r>
          </a:p>
          <a:p>
            <a:pPr marL="342900" indent="-342900">
              <a:buFont typeface="Arial" panose="020B0604020202020204" pitchFamily="34" charset="0"/>
              <a:buChar char="•"/>
            </a:pPr>
            <a:r>
              <a:rPr lang="en-GB" sz="2000" dirty="0">
                <a:ea typeface="MS Mincho" panose="02020609040205080304" pitchFamily="49" charset="-128"/>
                <a:cs typeface="Times New Roman" panose="02020603050405020304" pitchFamily="18" charset="0"/>
              </a:rPr>
              <a:t>s</a:t>
            </a:r>
            <a:r>
              <a:rPr lang="en-GB" sz="2000" dirty="0">
                <a:effectLst/>
                <a:ea typeface="MS Mincho" panose="02020609040205080304" pitchFamily="49" charset="-128"/>
                <a:cs typeface="Times New Roman" panose="02020603050405020304" pitchFamily="18" charset="0"/>
              </a:rPr>
              <a:t>tructure of the pig sector and the value chains</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urban and rural poverty levels</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social and cultural contexts</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available funding (</a:t>
            </a:r>
            <a:r>
              <a:rPr lang="en-GB" sz="2000" dirty="0" err="1">
                <a:effectLst/>
                <a:ea typeface="MS Mincho" panose="02020609040205080304" pitchFamily="49" charset="-128"/>
                <a:cs typeface="Times New Roman" panose="02020603050405020304" pitchFamily="18" charset="0"/>
              </a:rPr>
              <a:t>outCosT</a:t>
            </a:r>
            <a:r>
              <a:rPr lang="en-GB" sz="2000" dirty="0">
                <a:effectLst/>
                <a:ea typeface="MS Mincho" panose="02020609040205080304" pitchFamily="49" charset="-128"/>
                <a:cs typeface="Times New Roman" panose="02020603050405020304" pitchFamily="18" charset="0"/>
              </a:rPr>
              <a:t>)</a:t>
            </a:r>
          </a:p>
          <a:p>
            <a:endParaRPr lang="en-GB" sz="2000" dirty="0">
              <a:effectLst/>
              <a:ea typeface="MS Mincho" panose="02020609040205080304" pitchFamily="49" charset="-128"/>
              <a:cs typeface="Times New Roman" panose="02020603050405020304" pitchFamily="18" charset="0"/>
            </a:endParaRPr>
          </a:p>
          <a:p>
            <a:r>
              <a:rPr lang="en-GB" sz="2000" b="1" dirty="0">
                <a:effectLst/>
                <a:ea typeface="MS Mincho" panose="02020609040205080304" pitchFamily="49" charset="-128"/>
                <a:cs typeface="Times New Roman" panose="02020603050405020304" pitchFamily="18" charset="0"/>
              </a:rPr>
              <a:t>ASF status in the country</a:t>
            </a:r>
            <a:r>
              <a:rPr lang="en-GB" sz="2000" dirty="0">
                <a:effectLst/>
                <a:ea typeface="MS Mincho" panose="02020609040205080304" pitchFamily="49" charset="-128"/>
                <a:cs typeface="Times New Roman" panose="02020603050405020304" pitchFamily="18" charset="0"/>
              </a:rPr>
              <a:t>: </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knowledge about ASF occurrence (unknown, sylvatic/domestic cycle regional variations, endemic or free) </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existence of a prior control strategy</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laboratory and veterinary sector capacities</a:t>
            </a:r>
          </a:p>
          <a:p>
            <a:pPr marL="342900" indent="-342900">
              <a:buFont typeface="Arial" panose="020B0604020202020204" pitchFamily="34" charset="0"/>
              <a:buChar char="•"/>
            </a:pPr>
            <a:r>
              <a:rPr lang="en-GB" sz="2000" dirty="0">
                <a:effectLst/>
                <a:ea typeface="MS Mincho" panose="02020609040205080304" pitchFamily="49" charset="-128"/>
                <a:cs typeface="Times New Roman" panose="02020603050405020304" pitchFamily="18" charset="0"/>
              </a:rPr>
              <a:t>the countries’ particular goal in addressing ASF (compartmentalisation, control or living with endemic disease status)</a:t>
            </a:r>
            <a:endParaRPr lang="sv-SE" sz="2000" dirty="0">
              <a:effectLst/>
              <a:ea typeface="MS Mincho" panose="02020609040205080304" pitchFamily="49" charset="-128"/>
              <a:cs typeface="Times New Roman" panose="02020603050405020304" pitchFamily="18" charset="0"/>
            </a:endParaRPr>
          </a:p>
          <a:p>
            <a:endParaRPr lang="en-US"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6210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C774F-151F-4038-A8BB-757C29135E51}"/>
              </a:ext>
            </a:extLst>
          </p:cNvPr>
          <p:cNvSpPr txBox="1"/>
          <p:nvPr/>
        </p:nvSpPr>
        <p:spPr>
          <a:xfrm>
            <a:off x="381000" y="705177"/>
            <a:ext cx="6781800" cy="5447645"/>
          </a:xfrm>
          <a:prstGeom prst="rect">
            <a:avLst/>
          </a:prstGeom>
          <a:solidFill>
            <a:schemeClr val="bg1"/>
          </a:solidFill>
        </p:spPr>
        <p:txBody>
          <a:bodyPr wrap="square" rtlCol="0">
            <a:spAutoFit/>
          </a:bodyPr>
          <a:lstStyle/>
          <a:p>
            <a:pPr>
              <a:lnSpc>
                <a:spcPct val="120000"/>
              </a:lnSpc>
            </a:pPr>
            <a:r>
              <a:rPr lang="en-GB" sz="1800" b="1" dirty="0">
                <a:effectLst/>
                <a:ea typeface="MS Mincho" panose="02020609040205080304" pitchFamily="49" charset="-128"/>
                <a:cs typeface="Times New Roman" panose="02020603050405020304" pitchFamily="18" charset="0"/>
              </a:rPr>
              <a:t>How?</a:t>
            </a:r>
          </a:p>
          <a:p>
            <a:pPr>
              <a:lnSpc>
                <a:spcPct val="120000"/>
              </a:lnSpc>
            </a:pPr>
            <a:endParaRPr lang="en-GB" sz="1800" dirty="0">
              <a:ea typeface="MS Mincho" panose="02020609040205080304" pitchFamily="49" charset="-128"/>
              <a:cs typeface="Times New Roman" panose="02020603050405020304" pitchFamily="18" charset="0"/>
            </a:endParaRPr>
          </a:p>
          <a:p>
            <a:pPr>
              <a:lnSpc>
                <a:spcPct val="120000"/>
              </a:lnSpc>
            </a:pPr>
            <a:r>
              <a:rPr lang="en-GB" sz="1800" dirty="0">
                <a:effectLst/>
                <a:ea typeface="MS Mincho" panose="02020609040205080304" pitchFamily="49" charset="-128"/>
                <a:cs typeface="Times New Roman" panose="02020603050405020304" pitchFamily="18" charset="0"/>
              </a:rPr>
              <a:t>A matrix with examples of </a:t>
            </a:r>
            <a:r>
              <a:rPr lang="en-GB" sz="1800" b="1" dirty="0">
                <a:effectLst/>
                <a:ea typeface="MS Mincho" panose="02020609040205080304" pitchFamily="49" charset="-128"/>
                <a:cs typeface="Times New Roman" panose="02020603050405020304" pitchFamily="18" charset="0"/>
              </a:rPr>
              <a:t>actions</a:t>
            </a:r>
            <a:r>
              <a:rPr lang="en-GB" sz="1800" dirty="0">
                <a:effectLst/>
                <a:ea typeface="MS Mincho" panose="02020609040205080304" pitchFamily="49" charset="-128"/>
                <a:cs typeface="Times New Roman" panose="02020603050405020304" pitchFamily="18" charset="0"/>
              </a:rPr>
              <a:t> and </a:t>
            </a:r>
            <a:r>
              <a:rPr lang="en-GB" sz="1800" b="1" dirty="0">
                <a:effectLst/>
                <a:ea typeface="MS Mincho" panose="02020609040205080304" pitchFamily="49" charset="-128"/>
                <a:cs typeface="Times New Roman" panose="02020603050405020304" pitchFamily="18" charset="0"/>
              </a:rPr>
              <a:t>outputs </a:t>
            </a:r>
            <a:r>
              <a:rPr lang="en-GB" sz="1800" dirty="0">
                <a:effectLst/>
                <a:ea typeface="MS Mincho" panose="02020609040205080304" pitchFamily="49" charset="-128"/>
                <a:cs typeface="Times New Roman" panose="02020603050405020304" pitchFamily="18" charset="0"/>
              </a:rPr>
              <a:t>in the National ASF control plans</a:t>
            </a:r>
            <a:r>
              <a:rPr lang="en-GB" sz="1800" b="1" dirty="0">
                <a:effectLst/>
                <a:ea typeface="MS Mincho" panose="02020609040205080304" pitchFamily="49" charset="-128"/>
                <a:cs typeface="Times New Roman" panose="02020603050405020304" pitchFamily="18" charset="0"/>
              </a:rPr>
              <a:t> </a:t>
            </a:r>
            <a:r>
              <a:rPr lang="en-GB" sz="1800" dirty="0">
                <a:effectLst/>
                <a:ea typeface="MS Mincho" panose="02020609040205080304" pitchFamily="49" charset="-128"/>
                <a:cs typeface="Times New Roman" panose="02020603050405020304" pitchFamily="18" charset="0"/>
              </a:rPr>
              <a:t>are linked to the </a:t>
            </a:r>
            <a:r>
              <a:rPr lang="en-GB" sz="1800" b="1" dirty="0">
                <a:effectLst/>
                <a:ea typeface="MS Mincho" panose="02020609040205080304" pitchFamily="49" charset="-128"/>
                <a:cs typeface="Times New Roman" panose="02020603050405020304" pitchFamily="18" charset="0"/>
              </a:rPr>
              <a:t>expected outcomes </a:t>
            </a:r>
            <a:r>
              <a:rPr lang="en-GB" sz="1800" dirty="0">
                <a:effectLst/>
                <a:ea typeface="MS Mincho" panose="02020609040205080304" pitchFamily="49" charset="-128"/>
                <a:cs typeface="Times New Roman" panose="02020603050405020304" pitchFamily="18" charset="0"/>
              </a:rPr>
              <a:t>and the overall</a:t>
            </a:r>
            <a:r>
              <a:rPr lang="en-GB" sz="1800" b="1" dirty="0">
                <a:effectLst/>
                <a:ea typeface="MS Mincho" panose="02020609040205080304" pitchFamily="49" charset="-128"/>
                <a:cs typeface="Times New Roman" panose="02020603050405020304" pitchFamily="18" charset="0"/>
              </a:rPr>
              <a:t> objective </a:t>
            </a:r>
            <a:r>
              <a:rPr lang="en-GB" sz="1800" dirty="0">
                <a:effectLst/>
                <a:ea typeface="MS Mincho" panose="02020609040205080304" pitchFamily="49" charset="-128"/>
                <a:cs typeface="Times New Roman" panose="02020603050405020304" pitchFamily="18" charset="0"/>
              </a:rPr>
              <a:t>of the strategy. </a:t>
            </a:r>
          </a:p>
          <a:p>
            <a:pPr>
              <a:lnSpc>
                <a:spcPct val="120000"/>
              </a:lnSpc>
            </a:pPr>
            <a:endParaRPr lang="en-GB" sz="1800" dirty="0">
              <a:ea typeface="MS Mincho" panose="02020609040205080304" pitchFamily="49" charset="-128"/>
              <a:cs typeface="Times New Roman" panose="02020603050405020304" pitchFamily="18" charset="0"/>
            </a:endParaRPr>
          </a:p>
          <a:p>
            <a:pPr>
              <a:lnSpc>
                <a:spcPct val="120000"/>
              </a:lnSpc>
            </a:pPr>
            <a:r>
              <a:rPr lang="en-GB" sz="1800" dirty="0">
                <a:ea typeface="MS Mincho" panose="02020609040205080304" pitchFamily="49" charset="-128"/>
                <a:cs typeface="Times New Roman" panose="02020603050405020304" pitchFamily="18" charset="0"/>
              </a:rPr>
              <a:t>A</a:t>
            </a:r>
            <a:r>
              <a:rPr lang="en-GB" sz="1800" dirty="0">
                <a:effectLst/>
                <a:ea typeface="MS Mincho" panose="02020609040205080304" pitchFamily="49" charset="-128"/>
                <a:cs typeface="Times New Roman" panose="02020603050405020304" pitchFamily="18" charset="0"/>
              </a:rPr>
              <a:t> non-exclusive </a:t>
            </a:r>
            <a:r>
              <a:rPr lang="en-GB" sz="1800" b="1" dirty="0">
                <a:effectLst/>
                <a:ea typeface="MS Mincho" panose="02020609040205080304" pitchFamily="49" charset="-128"/>
                <a:cs typeface="Times New Roman" panose="02020603050405020304" pitchFamily="18" charset="0"/>
              </a:rPr>
              <a:t>check list</a:t>
            </a:r>
            <a:r>
              <a:rPr lang="en-GB" sz="1800" dirty="0">
                <a:effectLst/>
                <a:ea typeface="MS Mincho" panose="02020609040205080304" pitchFamily="49" charset="-128"/>
                <a:cs typeface="Times New Roman" panose="02020603050405020304" pitchFamily="18" charset="0"/>
              </a:rPr>
              <a:t> </a:t>
            </a:r>
            <a:r>
              <a:rPr lang="en-GB" sz="1800" dirty="0">
                <a:ea typeface="MS Mincho" panose="02020609040205080304" pitchFamily="49" charset="-128"/>
                <a:cs typeface="Times New Roman" panose="02020603050405020304" pitchFamily="18" charset="0"/>
              </a:rPr>
              <a:t>for </a:t>
            </a:r>
            <a:r>
              <a:rPr lang="en-GB" sz="1800" dirty="0">
                <a:effectLst/>
                <a:ea typeface="MS Mincho" panose="02020609040205080304" pitchFamily="49" charset="-128"/>
                <a:cs typeface="Times New Roman" panose="02020603050405020304" pitchFamily="18" charset="0"/>
              </a:rPr>
              <a:t>information, knowledge, capacities, specific documents, routines and plans needed to construc</a:t>
            </a:r>
            <a:r>
              <a:rPr lang="en-GB" sz="1800" dirty="0">
                <a:ea typeface="MS Mincho" panose="02020609040205080304" pitchFamily="49" charset="-128"/>
                <a:cs typeface="Times New Roman" panose="02020603050405020304" pitchFamily="18" charset="0"/>
              </a:rPr>
              <a:t>t the </a:t>
            </a:r>
            <a:r>
              <a:rPr lang="en-GB" sz="1800" dirty="0">
                <a:effectLst/>
                <a:ea typeface="MS Mincho" panose="02020609040205080304" pitchFamily="49" charset="-128"/>
                <a:cs typeface="Times New Roman" panose="02020603050405020304" pitchFamily="18" charset="0"/>
              </a:rPr>
              <a:t>National ASF control plans</a:t>
            </a:r>
            <a:r>
              <a:rPr lang="en-GB" sz="1800" b="1" dirty="0">
                <a:effectLst/>
                <a:ea typeface="MS Mincho" panose="02020609040205080304" pitchFamily="49" charset="-128"/>
                <a:cs typeface="Times New Roman" panose="02020603050405020304" pitchFamily="18" charset="0"/>
              </a:rPr>
              <a:t> </a:t>
            </a:r>
          </a:p>
          <a:p>
            <a:pPr>
              <a:lnSpc>
                <a:spcPct val="120000"/>
              </a:lnSpc>
            </a:pPr>
            <a:endParaRPr lang="en-GB" sz="1800" b="1" dirty="0">
              <a:ea typeface="MS Mincho" panose="02020609040205080304" pitchFamily="49" charset="-128"/>
              <a:cs typeface="Times New Roman" panose="02020603050405020304" pitchFamily="18" charset="0"/>
            </a:endParaRPr>
          </a:p>
          <a:p>
            <a:pPr>
              <a:lnSpc>
                <a:spcPct val="120000"/>
              </a:lnSpc>
            </a:pPr>
            <a:r>
              <a:rPr lang="en-GB" sz="1800" dirty="0">
                <a:effectLst/>
                <a:ea typeface="MS Mincho" panose="02020609040205080304" pitchFamily="49" charset="-128"/>
                <a:cs typeface="Times New Roman" panose="02020603050405020304" pitchFamily="18" charset="0"/>
              </a:rPr>
              <a:t>No quantifications or indicators of the outputs are given, the baseline and indicators will vary between countries. </a:t>
            </a:r>
            <a:r>
              <a:rPr lang="en-GB" sz="1800" dirty="0">
                <a:ea typeface="MS Mincho" panose="02020609040205080304" pitchFamily="49" charset="-128"/>
                <a:cs typeface="Times New Roman" panose="02020603050405020304" pitchFamily="18" charset="0"/>
              </a:rPr>
              <a:t>The </a:t>
            </a:r>
            <a:r>
              <a:rPr lang="en-GB" sz="1800" b="1" dirty="0">
                <a:effectLst/>
                <a:ea typeface="MS Mincho" panose="02020609040205080304" pitchFamily="49" charset="-128"/>
                <a:cs typeface="Times New Roman" panose="02020603050405020304" pitchFamily="18" charset="0"/>
              </a:rPr>
              <a:t>GFTADS initiative </a:t>
            </a:r>
            <a:r>
              <a:rPr lang="en-GB" sz="1800" b="1" dirty="0" err="1">
                <a:ea typeface="MS Mincho" panose="02020609040205080304" pitchFamily="49" charset="-128"/>
                <a:cs typeface="Times New Roman" panose="02020603050405020304" pitchFamily="18" charset="0"/>
              </a:rPr>
              <a:t>l</a:t>
            </a:r>
            <a:r>
              <a:rPr lang="en-GB" sz="1800" b="1" dirty="0" err="1">
                <a:effectLst/>
                <a:ea typeface="MS Mincho" panose="02020609040205080304" pitchFamily="49" charset="-128"/>
                <a:cs typeface="Times New Roman" panose="02020603050405020304" pitchFamily="18" charset="0"/>
              </a:rPr>
              <a:t>ogframe</a:t>
            </a:r>
            <a:r>
              <a:rPr lang="en-GB" sz="1800" b="1" dirty="0">
                <a:effectLst/>
                <a:ea typeface="MS Mincho" panose="02020609040205080304" pitchFamily="49" charset="-128"/>
                <a:cs typeface="Times New Roman" panose="02020603050405020304" pitchFamily="18" charset="0"/>
              </a:rPr>
              <a:t> </a:t>
            </a:r>
            <a:r>
              <a:rPr lang="en-GB" sz="1800" dirty="0">
                <a:effectLst/>
                <a:ea typeface="MS Mincho" panose="02020609040205080304" pitchFamily="49" charset="-128"/>
                <a:cs typeface="Times New Roman" panose="02020603050405020304" pitchFamily="18" charset="0"/>
              </a:rPr>
              <a:t>can be used for this</a:t>
            </a:r>
          </a:p>
          <a:p>
            <a:pPr>
              <a:lnSpc>
                <a:spcPct val="120000"/>
              </a:lnSpc>
            </a:pPr>
            <a:endParaRPr lang="sv-SE" sz="1800" dirty="0">
              <a:effectLst/>
              <a:ea typeface="MS Mincho" panose="02020609040205080304" pitchFamily="49" charset="-128"/>
              <a:cs typeface="Times New Roman" panose="02020603050405020304" pitchFamily="18" charset="0"/>
            </a:endParaRPr>
          </a:p>
          <a:p>
            <a:pPr>
              <a:lnSpc>
                <a:spcPct val="120000"/>
              </a:lnSpc>
            </a:pPr>
            <a:r>
              <a:rPr lang="en-GB" sz="1800" dirty="0">
                <a:effectLst/>
                <a:ea typeface="MS Mincho" panose="02020609040205080304" pitchFamily="49" charset="-128"/>
                <a:cs typeface="Times New Roman" panose="02020603050405020304" pitchFamily="18" charset="0"/>
              </a:rPr>
              <a:t> </a:t>
            </a:r>
            <a:endParaRPr lang="sv-SE" sz="1800" dirty="0">
              <a:effectLst/>
              <a:ea typeface="MS Mincho" panose="02020609040205080304" pitchFamily="49" charset="-128"/>
              <a:cs typeface="Times New Roman" panose="02020603050405020304" pitchFamily="18" charset="0"/>
            </a:endParaRPr>
          </a:p>
          <a:p>
            <a:pPr marL="457200" lvl="1"/>
            <a:endParaRPr lang="en-GB" dirty="0"/>
          </a:p>
        </p:txBody>
      </p:sp>
      <p:pic>
        <p:nvPicPr>
          <p:cNvPr id="2" name="Bildobjekt 1">
            <a:extLst>
              <a:ext uri="{FF2B5EF4-FFF2-40B4-BE49-F238E27FC236}">
                <a16:creationId xmlns:a16="http://schemas.microsoft.com/office/drawing/2014/main" id="{52EE29D9-0A79-76C1-CD71-B76EC7EF2AEA}"/>
              </a:ext>
            </a:extLst>
          </p:cNvPr>
          <p:cNvPicPr>
            <a:picLocks noChangeAspect="1"/>
          </p:cNvPicPr>
          <p:nvPr/>
        </p:nvPicPr>
        <p:blipFill>
          <a:blip r:embed="rId2"/>
          <a:stretch>
            <a:fillRect/>
          </a:stretch>
        </p:blipFill>
        <p:spPr>
          <a:xfrm>
            <a:off x="7396682" y="163026"/>
            <a:ext cx="4722018" cy="3563787"/>
          </a:xfrm>
          <a:prstGeom prst="rect">
            <a:avLst/>
          </a:prstGeom>
        </p:spPr>
      </p:pic>
      <p:pic>
        <p:nvPicPr>
          <p:cNvPr id="5" name="Bildobjekt 4">
            <a:extLst>
              <a:ext uri="{FF2B5EF4-FFF2-40B4-BE49-F238E27FC236}">
                <a16:creationId xmlns:a16="http://schemas.microsoft.com/office/drawing/2014/main" id="{30011DBA-A029-2E5B-3E28-729DD5F79C2A}"/>
              </a:ext>
            </a:extLst>
          </p:cNvPr>
          <p:cNvPicPr>
            <a:picLocks noChangeAspect="1"/>
          </p:cNvPicPr>
          <p:nvPr/>
        </p:nvPicPr>
        <p:blipFill>
          <a:blip r:embed="rId3"/>
          <a:stretch>
            <a:fillRect/>
          </a:stretch>
        </p:blipFill>
        <p:spPr>
          <a:xfrm>
            <a:off x="6905692" y="1384180"/>
            <a:ext cx="5275422" cy="4685266"/>
          </a:xfrm>
          <a:prstGeom prst="rect">
            <a:avLst/>
          </a:prstGeom>
        </p:spPr>
      </p:pic>
      <p:pic>
        <p:nvPicPr>
          <p:cNvPr id="3" name="Bildobjekt 2">
            <a:extLst>
              <a:ext uri="{FF2B5EF4-FFF2-40B4-BE49-F238E27FC236}">
                <a16:creationId xmlns:a16="http://schemas.microsoft.com/office/drawing/2014/main" id="{F71FC4B7-AE80-73D2-9BB3-0DAA15162EC6}"/>
              </a:ext>
            </a:extLst>
          </p:cNvPr>
          <p:cNvPicPr>
            <a:picLocks noChangeAspect="1"/>
          </p:cNvPicPr>
          <p:nvPr/>
        </p:nvPicPr>
        <p:blipFill>
          <a:blip r:embed="rId4"/>
          <a:stretch>
            <a:fillRect/>
          </a:stretch>
        </p:blipFill>
        <p:spPr>
          <a:xfrm>
            <a:off x="6905693" y="3242263"/>
            <a:ext cx="5088264" cy="3604852"/>
          </a:xfrm>
          <a:prstGeom prst="rect">
            <a:avLst/>
          </a:prstGeom>
        </p:spPr>
      </p:pic>
    </p:spTree>
    <p:extLst>
      <p:ext uri="{BB962C8B-B14F-4D97-AF65-F5344CB8AC3E}">
        <p14:creationId xmlns:p14="http://schemas.microsoft.com/office/powerpoint/2010/main" val="224213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6FD85B8-D770-9BFC-56AF-EA7366BB3167}"/>
              </a:ext>
            </a:extLst>
          </p:cNvPr>
          <p:cNvPicPr>
            <a:picLocks noChangeAspect="1"/>
          </p:cNvPicPr>
          <p:nvPr/>
        </p:nvPicPr>
        <p:blipFill>
          <a:blip r:embed="rId2"/>
          <a:stretch>
            <a:fillRect/>
          </a:stretch>
        </p:blipFill>
        <p:spPr>
          <a:xfrm>
            <a:off x="1676400" y="246212"/>
            <a:ext cx="8434387" cy="6365575"/>
          </a:xfrm>
          <a:prstGeom prst="rect">
            <a:avLst/>
          </a:prstGeom>
        </p:spPr>
      </p:pic>
    </p:spTree>
    <p:extLst>
      <p:ext uri="{BB962C8B-B14F-4D97-AF65-F5344CB8AC3E}">
        <p14:creationId xmlns:p14="http://schemas.microsoft.com/office/powerpoint/2010/main" val="36106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3E51A86-8425-12B5-960B-3ABBBFCB7453}"/>
              </a:ext>
            </a:extLst>
          </p:cNvPr>
          <p:cNvPicPr>
            <a:picLocks noChangeAspect="1"/>
          </p:cNvPicPr>
          <p:nvPr/>
        </p:nvPicPr>
        <p:blipFill>
          <a:blip r:embed="rId2"/>
          <a:stretch>
            <a:fillRect/>
          </a:stretch>
        </p:blipFill>
        <p:spPr>
          <a:xfrm>
            <a:off x="457200" y="250126"/>
            <a:ext cx="10515600" cy="5928170"/>
          </a:xfrm>
          <a:prstGeom prst="rect">
            <a:avLst/>
          </a:prstGeom>
        </p:spPr>
      </p:pic>
    </p:spTree>
    <p:extLst>
      <p:ext uri="{BB962C8B-B14F-4D97-AF65-F5344CB8AC3E}">
        <p14:creationId xmlns:p14="http://schemas.microsoft.com/office/powerpoint/2010/main" val="2124456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C774F-151F-4038-A8BB-757C29135E51}"/>
              </a:ext>
            </a:extLst>
          </p:cNvPr>
          <p:cNvSpPr txBox="1"/>
          <p:nvPr/>
        </p:nvSpPr>
        <p:spPr>
          <a:xfrm>
            <a:off x="990600" y="1524000"/>
            <a:ext cx="6400800" cy="830997"/>
          </a:xfrm>
          <a:prstGeom prst="rect">
            <a:avLst/>
          </a:prstGeom>
          <a:solidFill>
            <a:schemeClr val="bg1"/>
          </a:solidFill>
        </p:spPr>
        <p:txBody>
          <a:bodyPr wrap="square" rtlCol="0">
            <a:spAutoFit/>
          </a:bodyPr>
          <a:lstStyle/>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GB" dirty="0"/>
          </a:p>
        </p:txBody>
      </p:sp>
      <p:pic>
        <p:nvPicPr>
          <p:cNvPr id="3" name="Bildobjekt 2">
            <a:extLst>
              <a:ext uri="{FF2B5EF4-FFF2-40B4-BE49-F238E27FC236}">
                <a16:creationId xmlns:a16="http://schemas.microsoft.com/office/drawing/2014/main" id="{452A74B4-D54B-8115-123C-F4215662E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170" y="413529"/>
            <a:ext cx="3172134" cy="2978818"/>
          </a:xfrm>
          <a:prstGeom prst="rect">
            <a:avLst/>
          </a:prstGeom>
        </p:spPr>
      </p:pic>
      <p:sp>
        <p:nvSpPr>
          <p:cNvPr id="7" name="Rubrik 6">
            <a:extLst>
              <a:ext uri="{FF2B5EF4-FFF2-40B4-BE49-F238E27FC236}">
                <a16:creationId xmlns:a16="http://schemas.microsoft.com/office/drawing/2014/main" id="{4F1E7A06-33DF-3F26-901A-E465888DEFC4}"/>
              </a:ext>
            </a:extLst>
          </p:cNvPr>
          <p:cNvSpPr>
            <a:spLocks noGrp="1"/>
          </p:cNvSpPr>
          <p:nvPr>
            <p:ph type="title"/>
          </p:nvPr>
        </p:nvSpPr>
        <p:spPr/>
        <p:txBody>
          <a:bodyPr/>
          <a:lstStyle/>
          <a:p>
            <a:endParaRPr lang="sv-SE"/>
          </a:p>
        </p:txBody>
      </p:sp>
      <p:sp>
        <p:nvSpPr>
          <p:cNvPr id="8" name="Platshållare för innehåll 7">
            <a:extLst>
              <a:ext uri="{FF2B5EF4-FFF2-40B4-BE49-F238E27FC236}">
                <a16:creationId xmlns:a16="http://schemas.microsoft.com/office/drawing/2014/main" id="{2A5307E7-3277-2526-953D-AA4AEEBB9470}"/>
              </a:ext>
            </a:extLst>
          </p:cNvPr>
          <p:cNvSpPr>
            <a:spLocks noGrp="1"/>
          </p:cNvSpPr>
          <p:nvPr>
            <p:ph sz="half" idx="1"/>
          </p:nvPr>
        </p:nvSpPr>
        <p:spPr>
          <a:xfrm>
            <a:off x="609600" y="1939498"/>
            <a:ext cx="5181600" cy="4351338"/>
          </a:xfrm>
        </p:spPr>
        <p:txBody>
          <a:bodyPr/>
          <a:lstStyle/>
          <a:p>
            <a:pPr marL="0" indent="0">
              <a:buNone/>
            </a:pPr>
            <a:r>
              <a:rPr lang="en-US" b="1" dirty="0"/>
              <a:t>Work in progress</a:t>
            </a:r>
            <a:endParaRPr lang="en-US" dirty="0"/>
          </a:p>
          <a:p>
            <a:pPr marL="0" indent="0">
              <a:buNone/>
            </a:pPr>
            <a:r>
              <a:rPr lang="en-US" dirty="0"/>
              <a:t>Regional validation meeting with the SGE for ASF in Africa planned to March 21-23, 2023</a:t>
            </a:r>
          </a:p>
          <a:p>
            <a:pPr marL="895335" lvl="1" indent="-285750">
              <a:buFont typeface="Arial" panose="020B0604020202020204" pitchFamily="34" charset="0"/>
              <a:buChar char="•"/>
            </a:pPr>
            <a:r>
              <a:rPr lang="en-US" dirty="0"/>
              <a:t>SGE members,</a:t>
            </a:r>
          </a:p>
          <a:p>
            <a:pPr marL="895335" lvl="1" indent="-285750">
              <a:buFont typeface="Arial" panose="020B0604020202020204" pitchFamily="34" charset="0"/>
              <a:buChar char="•"/>
            </a:pPr>
            <a:r>
              <a:rPr lang="en-US" dirty="0"/>
              <a:t>ASF-TWG members, </a:t>
            </a:r>
          </a:p>
          <a:p>
            <a:pPr marL="895335" lvl="1" indent="-285750">
              <a:buFont typeface="Arial" panose="020B0604020202020204" pitchFamily="34" charset="0"/>
              <a:buChar char="•"/>
            </a:pPr>
            <a:r>
              <a:rPr lang="en-US" dirty="0"/>
              <a:t>Some CVOs </a:t>
            </a:r>
          </a:p>
          <a:p>
            <a:endParaRPr lang="sv-SE" dirty="0"/>
          </a:p>
        </p:txBody>
      </p:sp>
      <p:sp>
        <p:nvSpPr>
          <p:cNvPr id="9" name="Platshållare för innehåll 8">
            <a:extLst>
              <a:ext uri="{FF2B5EF4-FFF2-40B4-BE49-F238E27FC236}">
                <a16:creationId xmlns:a16="http://schemas.microsoft.com/office/drawing/2014/main" id="{6DD02C3E-D1B8-B509-BF90-785408D43B39}"/>
              </a:ext>
            </a:extLst>
          </p:cNvPr>
          <p:cNvSpPr>
            <a:spLocks noGrp="1"/>
          </p:cNvSpPr>
          <p:nvPr>
            <p:ph sz="half" idx="2"/>
          </p:nvPr>
        </p:nvSpPr>
        <p:spPr>
          <a:xfrm>
            <a:off x="6172200" y="2771069"/>
            <a:ext cx="5181600" cy="4351338"/>
          </a:xfrm>
        </p:spPr>
        <p:txBody>
          <a:bodyPr/>
          <a:lstStyle/>
          <a:p>
            <a:pPr marL="0" indent="0">
              <a:buNone/>
            </a:pPr>
            <a:endParaRPr lang="sv-SE" dirty="0"/>
          </a:p>
          <a:p>
            <a:pPr marL="0" indent="0">
              <a:buNone/>
            </a:pPr>
            <a:endParaRPr lang="sv-SE" dirty="0"/>
          </a:p>
          <a:p>
            <a:pPr marL="0" indent="0">
              <a:buNone/>
            </a:pPr>
            <a:r>
              <a:rPr lang="sv-SE" dirty="0"/>
              <a:t>erika.chenais@sva.se</a:t>
            </a:r>
          </a:p>
          <a:p>
            <a:pPr marL="0" indent="0">
              <a:buNone/>
            </a:pPr>
            <a:r>
              <a:rPr lang="sv-SE" dirty="0"/>
              <a:t>fredrick.kivaria@fao.org</a:t>
            </a:r>
          </a:p>
        </p:txBody>
      </p:sp>
    </p:spTree>
    <p:extLst>
      <p:ext uri="{BB962C8B-B14F-4D97-AF65-F5344CB8AC3E}">
        <p14:creationId xmlns:p14="http://schemas.microsoft.com/office/powerpoint/2010/main" val="3410859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D6085F3-AF27-3845-8748-436AB427EDC2}"/>
              </a:ext>
            </a:extLst>
          </p:cNvPr>
          <p:cNvSpPr>
            <a:spLocks noGrp="1"/>
          </p:cNvSpPr>
          <p:nvPr>
            <p:ph type="subTitle" idx="1"/>
          </p:nvPr>
        </p:nvSpPr>
        <p:spPr>
          <a:xfrm>
            <a:off x="0" y="685800"/>
            <a:ext cx="9296400" cy="5013457"/>
          </a:xfrm>
        </p:spPr>
        <p:txBody>
          <a:bodyPr/>
          <a:lstStyle/>
          <a:p>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a:p>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marL="285750" indent="-285750">
              <a:lnSpc>
                <a:spcPct val="120000"/>
              </a:lnSpc>
              <a:buFont typeface="Arial" panose="020B0604020202020204" pitchFamily="34" charset="0"/>
              <a:buChar char="•"/>
            </a:pPr>
            <a:r>
              <a:rPr lang="en-GB" sz="1800" dirty="0">
                <a:ea typeface="MS Mincho" panose="02020609040205080304" pitchFamily="49" charset="-128"/>
                <a:cs typeface="Times New Roman" panose="02020603050405020304" pitchFamily="18" charset="0"/>
              </a:rPr>
              <a:t>S</a:t>
            </a:r>
            <a:r>
              <a:rPr lang="en-GB" sz="1800" dirty="0">
                <a:effectLst/>
                <a:ea typeface="MS Mincho" panose="02020609040205080304" pitchFamily="49" charset="-128"/>
                <a:cs typeface="Times New Roman" panose="02020603050405020304" pitchFamily="18" charset="0"/>
              </a:rPr>
              <a:t>upports the Global Framework for the Progressive Control of Transboundary Animal Diseases (GF TADs) recent initiative for Global control of ASF. </a:t>
            </a:r>
          </a:p>
          <a:p>
            <a:pPr marL="285750" indent="-285750">
              <a:lnSpc>
                <a:spcPct val="120000"/>
              </a:lnSpc>
              <a:buFont typeface="Arial" panose="020B0604020202020204" pitchFamily="34" charset="0"/>
              <a:buChar char="•"/>
            </a:pPr>
            <a:r>
              <a:rPr lang="en-GB" sz="1800" dirty="0">
                <a:ea typeface="MS Mincho" panose="02020609040205080304" pitchFamily="49" charset="-128"/>
                <a:cs typeface="Times New Roman" panose="02020603050405020304" pitchFamily="18" charset="0"/>
              </a:rPr>
              <a:t>R</a:t>
            </a:r>
            <a:r>
              <a:rPr lang="en-GB" sz="1800" dirty="0">
                <a:effectLst/>
                <a:ea typeface="MS Mincho" panose="02020609040205080304" pitchFamily="49" charset="-128"/>
                <a:cs typeface="Times New Roman" panose="02020603050405020304" pitchFamily="18" charset="0"/>
              </a:rPr>
              <a:t>ecognizes that priorities and motivations will vary across countries and regions and acknowledges that the most effective approach to achieve the outcomes therefore will differ between countries.</a:t>
            </a:r>
          </a:p>
          <a:p>
            <a:pPr marL="285750" indent="-285750">
              <a:lnSpc>
                <a:spcPct val="120000"/>
              </a:lnSpc>
              <a:buFont typeface="Arial" panose="020B0604020202020204" pitchFamily="34" charset="0"/>
              <a:buChar char="•"/>
            </a:pPr>
            <a:r>
              <a:rPr lang="en-GB" sz="1800" dirty="0">
                <a:ea typeface="MS Mincho" panose="02020609040205080304" pitchFamily="49" charset="-128"/>
                <a:cs typeface="Times New Roman" panose="02020603050405020304" pitchFamily="18" charset="0"/>
              </a:rPr>
              <a:t>S</a:t>
            </a:r>
            <a:r>
              <a:rPr lang="en-GB" sz="1800" dirty="0">
                <a:effectLst/>
                <a:ea typeface="MS Mincho" panose="02020609040205080304" pitchFamily="49" charset="-128"/>
                <a:cs typeface="Times New Roman" panose="02020603050405020304" pitchFamily="18" charset="0"/>
              </a:rPr>
              <a:t>uggests that to improve control an evidence-based, participatory value chain approach adapted to local contexts is necessary. </a:t>
            </a:r>
          </a:p>
          <a:p>
            <a:pPr>
              <a:lnSpc>
                <a:spcPct val="120000"/>
              </a:lnSpc>
            </a:pPr>
            <a:endParaRPr lang="en-GB" sz="1800" dirty="0">
              <a:effectLst/>
              <a:ea typeface="MS Mincho" panose="02020609040205080304" pitchFamily="49" charset="-128"/>
              <a:cs typeface="Times New Roman" panose="02020603050405020304" pitchFamily="18" charset="0"/>
            </a:endParaRPr>
          </a:p>
          <a:p>
            <a:pPr>
              <a:lnSpc>
                <a:spcPct val="120000"/>
              </a:lnSpc>
            </a:pPr>
            <a:r>
              <a:rPr lang="en-GB" sz="1800" dirty="0">
                <a:effectLst/>
                <a:ea typeface="MS Mincho" panose="02020609040205080304" pitchFamily="49" charset="-128"/>
                <a:cs typeface="Times New Roman" panose="02020603050405020304" pitchFamily="18" charset="0"/>
              </a:rPr>
              <a:t>This entails enhanced collaboration and partnership along the value chain including farmers, consumers, veterinary and animal production services, researchers, governments, civil society and development partners, and taking into account the need for policies to be pro-poor and to ensure equal inclusion of all people.</a:t>
            </a:r>
            <a:endParaRPr lang="sv-SE" sz="1800" dirty="0">
              <a:effectLst/>
              <a:ea typeface="MS Mincho" panose="02020609040205080304" pitchFamily="49" charset="-128"/>
              <a:cs typeface="Times New Roman" panose="02020603050405020304" pitchFamily="18" charset="0"/>
            </a:endParaRPr>
          </a:p>
          <a:p>
            <a:pPr>
              <a:lnSpc>
                <a:spcPct val="120000"/>
              </a:lnSpc>
            </a:pPr>
            <a:r>
              <a:rPr lang="en-GB" sz="1800" dirty="0">
                <a:effectLst/>
                <a:latin typeface="Georgia" panose="02040502050405020303" pitchFamily="18" charset="0"/>
                <a:ea typeface="MS Mincho" panose="02020609040205080304" pitchFamily="49" charset="-128"/>
                <a:cs typeface="Times New Roman" panose="02020603050405020304" pitchFamily="18" charset="0"/>
              </a:rPr>
              <a:t> </a:t>
            </a:r>
            <a:endParaRPr lang="sv-SE" sz="1800" dirty="0">
              <a:effectLst/>
              <a:latin typeface="Georgia" panose="02040502050405020303" pitchFamily="18" charset="0"/>
              <a:ea typeface="MS Mincho" panose="02020609040205080304" pitchFamily="49" charset="-128"/>
              <a:cs typeface="Times New Roman" panose="02020603050405020304" pitchFamily="18" charset="0"/>
            </a:endParaRPr>
          </a:p>
          <a:p>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p:txBody>
      </p:sp>
      <p:sp>
        <p:nvSpPr>
          <p:cNvPr id="3" name="Text Placeholder 2">
            <a:extLst>
              <a:ext uri="{FF2B5EF4-FFF2-40B4-BE49-F238E27FC236}">
                <a16:creationId xmlns:a16="http://schemas.microsoft.com/office/drawing/2014/main" id="{A769EE41-CF0C-9D48-A0F6-DBFADD3B79E3}"/>
              </a:ext>
            </a:extLst>
          </p:cNvPr>
          <p:cNvSpPr>
            <a:spLocks noGrp="1"/>
          </p:cNvSpPr>
          <p:nvPr>
            <p:ph type="body" sz="quarter" idx="10"/>
          </p:nvPr>
        </p:nvSpPr>
        <p:spPr>
          <a:xfrm>
            <a:off x="0" y="22761"/>
            <a:ext cx="12192000" cy="1135982"/>
          </a:xfrm>
        </p:spPr>
        <p:txBody>
          <a:bodyPr/>
          <a:lstStyle/>
          <a:p>
            <a:r>
              <a:rPr lang="en-GB" sz="2000" b="1" dirty="0">
                <a:effectLst/>
                <a:latin typeface="Georgia" panose="02040502050405020303" pitchFamily="18" charset="0"/>
                <a:ea typeface="MS Mincho" panose="02020609040205080304" pitchFamily="49" charset="-128"/>
                <a:cs typeface="Times New Roman" panose="02020603050405020304" pitchFamily="18" charset="0"/>
              </a:rPr>
              <a:t>Summary</a:t>
            </a:r>
          </a:p>
          <a:p>
            <a:r>
              <a:rPr lang="en-GB" dirty="0">
                <a:latin typeface="Georgia" panose="02040502050405020303" pitchFamily="18" charset="0"/>
                <a:ea typeface="MS Mincho" panose="02020609040205080304" pitchFamily="49" charset="-128"/>
                <a:cs typeface="Times New Roman" panose="02020603050405020304" pitchFamily="18" charset="0"/>
              </a:rPr>
              <a:t>The regional strategy for the control of ASF:</a:t>
            </a:r>
            <a:endParaRPr lang="en-GB" sz="2000" b="1" dirty="0">
              <a:effectLst/>
              <a:latin typeface="Georgia" panose="02040502050405020303" pitchFamily="18" charset="0"/>
              <a:ea typeface="MS Mincho" panose="02020609040205080304" pitchFamily="49" charset="-128"/>
              <a:cs typeface="Times New Roman" panose="02020603050405020304" pitchFamily="18" charset="0"/>
            </a:endParaRPr>
          </a:p>
          <a:p>
            <a:endParaRPr lang="en-IT" dirty="0"/>
          </a:p>
        </p:txBody>
      </p:sp>
      <p:pic>
        <p:nvPicPr>
          <p:cNvPr id="5" name="Bildobjekt 4">
            <a:extLst>
              <a:ext uri="{FF2B5EF4-FFF2-40B4-BE49-F238E27FC236}">
                <a16:creationId xmlns:a16="http://schemas.microsoft.com/office/drawing/2014/main" id="{3020013B-84FF-37A7-F17F-62997CEC7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866" y="1371600"/>
            <a:ext cx="3172134" cy="2978818"/>
          </a:xfrm>
          <a:prstGeom prst="rect">
            <a:avLst/>
          </a:prstGeom>
        </p:spPr>
      </p:pic>
    </p:spTree>
    <p:extLst>
      <p:ext uri="{BB962C8B-B14F-4D97-AF65-F5344CB8AC3E}">
        <p14:creationId xmlns:p14="http://schemas.microsoft.com/office/powerpoint/2010/main" val="234862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028C0-077D-4487-8B47-F2ABA6B11622}"/>
              </a:ext>
            </a:extLst>
          </p:cNvPr>
          <p:cNvPicPr>
            <a:picLocks noChangeAspect="1"/>
          </p:cNvPicPr>
          <p:nvPr/>
        </p:nvPicPr>
        <p:blipFill rotWithShape="1">
          <a:blip r:embed="rId2"/>
          <a:srcRect l="32064" t="13333" r="32913" b="3486"/>
          <a:stretch/>
        </p:blipFill>
        <p:spPr>
          <a:xfrm>
            <a:off x="7887040" y="1408517"/>
            <a:ext cx="3923110" cy="5241091"/>
          </a:xfrm>
          <a:prstGeom prst="rect">
            <a:avLst/>
          </a:prstGeom>
        </p:spPr>
      </p:pic>
      <p:pic>
        <p:nvPicPr>
          <p:cNvPr id="9" name="Picture 8">
            <a:extLst>
              <a:ext uri="{FF2B5EF4-FFF2-40B4-BE49-F238E27FC236}">
                <a16:creationId xmlns:a16="http://schemas.microsoft.com/office/drawing/2014/main" id="{8713E635-2D0E-4053-94B6-5208CE870557}"/>
              </a:ext>
            </a:extLst>
          </p:cNvPr>
          <p:cNvPicPr>
            <a:picLocks noChangeAspect="1"/>
          </p:cNvPicPr>
          <p:nvPr/>
        </p:nvPicPr>
        <p:blipFill rotWithShape="1">
          <a:blip r:embed="rId3"/>
          <a:srcRect l="32064" t="18838" r="33050" b="16819"/>
          <a:stretch/>
        </p:blipFill>
        <p:spPr>
          <a:xfrm>
            <a:off x="12438354" y="-60383"/>
            <a:ext cx="3923110" cy="4070130"/>
          </a:xfrm>
          <a:prstGeom prst="rect">
            <a:avLst/>
          </a:prstGeom>
        </p:spPr>
      </p:pic>
      <p:pic>
        <p:nvPicPr>
          <p:cNvPr id="11" name="Picture 10">
            <a:extLst>
              <a:ext uri="{FF2B5EF4-FFF2-40B4-BE49-F238E27FC236}">
                <a16:creationId xmlns:a16="http://schemas.microsoft.com/office/drawing/2014/main" id="{829C52F9-C01D-4136-8A5C-3D906DBFA656}"/>
              </a:ext>
            </a:extLst>
          </p:cNvPr>
          <p:cNvPicPr>
            <a:picLocks noChangeAspect="1"/>
          </p:cNvPicPr>
          <p:nvPr/>
        </p:nvPicPr>
        <p:blipFill rotWithShape="1">
          <a:blip r:embed="rId4"/>
          <a:srcRect l="31926" t="20795" r="32638" b="18288"/>
          <a:stretch/>
        </p:blipFill>
        <p:spPr>
          <a:xfrm>
            <a:off x="12438354" y="1475736"/>
            <a:ext cx="3713055" cy="3590489"/>
          </a:xfrm>
          <a:prstGeom prst="rect">
            <a:avLst/>
          </a:prstGeom>
        </p:spPr>
      </p:pic>
      <p:sp>
        <p:nvSpPr>
          <p:cNvPr id="14" name="TextBox 13">
            <a:extLst>
              <a:ext uri="{FF2B5EF4-FFF2-40B4-BE49-F238E27FC236}">
                <a16:creationId xmlns:a16="http://schemas.microsoft.com/office/drawing/2014/main" id="{A6B6C448-16C2-4B6B-B285-C5851E169E47}"/>
              </a:ext>
            </a:extLst>
          </p:cNvPr>
          <p:cNvSpPr txBox="1"/>
          <p:nvPr/>
        </p:nvSpPr>
        <p:spPr>
          <a:xfrm>
            <a:off x="685800" y="4495800"/>
            <a:ext cx="5410200" cy="2554545"/>
          </a:xfrm>
          <a:prstGeom prst="rect">
            <a:avLst/>
          </a:prstGeom>
          <a:noFill/>
        </p:spPr>
        <p:txBody>
          <a:bodyPr wrap="square" rtlCol="0">
            <a:spAutoFit/>
          </a:bodyPr>
          <a:lstStyle/>
          <a:p>
            <a:r>
              <a:rPr lang="en-GB" b="1" dirty="0">
                <a:effectLst/>
                <a:latin typeface="Calibri" panose="020F0502020204030204" pitchFamily="34" charset="0"/>
                <a:ea typeface="Calibri" panose="020F0502020204030204" pitchFamily="34" charset="0"/>
                <a:cs typeface="Times New Roman" panose="02020603050405020304" pitchFamily="18" charset="0"/>
              </a:rPr>
              <a:t>Objective/s:</a:t>
            </a:r>
          </a:p>
          <a:p>
            <a:pPr algn="just"/>
            <a:r>
              <a:rPr lang="en-GB" dirty="0">
                <a:effectLst/>
                <a:latin typeface="Calibri" panose="020F0502020204030204" pitchFamily="34" charset="0"/>
                <a:ea typeface="Calibri" panose="020F0502020204030204" pitchFamily="34" charset="0"/>
                <a:cs typeface="Times New Roman" panose="02020603050405020304" pitchFamily="18" charset="0"/>
              </a:rPr>
              <a:t>To provide a shared vision of an African continent where ASF no longer impedes sustainable pig production and rural development or threatens livelihoods</a:t>
            </a:r>
          </a:p>
          <a:p>
            <a:pPr algn="just"/>
            <a:endParaRPr lang="en-GB" dirty="0">
              <a:latin typeface="Calibri" panose="020F0502020204030204" pitchFamily="34" charset="0"/>
              <a:cs typeface="Times New Roman" panose="02020603050405020304" pitchFamily="18" charset="0"/>
            </a:endParaRPr>
          </a:p>
          <a:p>
            <a:pPr algn="just"/>
            <a:endParaRPr lang="en-GB" sz="1600" dirty="0"/>
          </a:p>
        </p:txBody>
      </p:sp>
      <p:sp>
        <p:nvSpPr>
          <p:cNvPr id="17" name="TextBox 16">
            <a:extLst>
              <a:ext uri="{FF2B5EF4-FFF2-40B4-BE49-F238E27FC236}">
                <a16:creationId xmlns:a16="http://schemas.microsoft.com/office/drawing/2014/main" id="{C5CAA21C-EBE3-4D90-B8A1-881CD4FC4E84}"/>
              </a:ext>
            </a:extLst>
          </p:cNvPr>
          <p:cNvSpPr txBox="1"/>
          <p:nvPr/>
        </p:nvSpPr>
        <p:spPr>
          <a:xfrm>
            <a:off x="277191" y="175734"/>
            <a:ext cx="11847061" cy="1446550"/>
          </a:xfrm>
          <a:prstGeom prst="rect">
            <a:avLst/>
          </a:prstGeom>
          <a:noFill/>
        </p:spPr>
        <p:txBody>
          <a:bodyPr wrap="square" rtlCol="0">
            <a:spAutoFit/>
          </a:bodyPr>
          <a:lstStyle/>
          <a:p>
            <a:pPr algn="ctr"/>
            <a:r>
              <a:rPr lang="en-GB" sz="3200" dirty="0">
                <a:solidFill>
                  <a:srgbClr val="5792C9"/>
                </a:solidFill>
                <a:latin typeface="Calibri" panose="020F0502020204030204" pitchFamily="34" charset="0"/>
              </a:rPr>
              <a:t>2017: A need for the establishment and implementation of a regional strategy for the prevention and control of ASF</a:t>
            </a:r>
          </a:p>
          <a:p>
            <a:pPr algn="ctr"/>
            <a:r>
              <a:rPr lang="en-US" dirty="0"/>
              <a:t> </a:t>
            </a:r>
            <a:endParaRPr lang="en-GB" dirty="0"/>
          </a:p>
        </p:txBody>
      </p:sp>
      <p:pic>
        <p:nvPicPr>
          <p:cNvPr id="3" name="Bildobjekt 2">
            <a:extLst>
              <a:ext uri="{FF2B5EF4-FFF2-40B4-BE49-F238E27FC236}">
                <a16:creationId xmlns:a16="http://schemas.microsoft.com/office/drawing/2014/main" id="{3E187378-CD3B-98F2-A8AD-18E6E5DD04B2}"/>
              </a:ext>
            </a:extLst>
          </p:cNvPr>
          <p:cNvPicPr>
            <a:picLocks noChangeAspect="1"/>
          </p:cNvPicPr>
          <p:nvPr/>
        </p:nvPicPr>
        <p:blipFill>
          <a:blip r:embed="rId5"/>
          <a:stretch>
            <a:fillRect/>
          </a:stretch>
        </p:blipFill>
        <p:spPr>
          <a:xfrm>
            <a:off x="729343" y="1371600"/>
            <a:ext cx="3200400" cy="2985981"/>
          </a:xfrm>
          <a:prstGeom prst="rect">
            <a:avLst/>
          </a:prstGeom>
        </p:spPr>
      </p:pic>
      <p:sp>
        <p:nvSpPr>
          <p:cNvPr id="4" name="textruta 3">
            <a:extLst>
              <a:ext uri="{FF2B5EF4-FFF2-40B4-BE49-F238E27FC236}">
                <a16:creationId xmlns:a16="http://schemas.microsoft.com/office/drawing/2014/main" id="{42443361-3383-3FE2-B6E3-7075165E0413}"/>
              </a:ext>
            </a:extLst>
          </p:cNvPr>
          <p:cNvSpPr txBox="1"/>
          <p:nvPr/>
        </p:nvSpPr>
        <p:spPr>
          <a:xfrm>
            <a:off x="729343" y="4029062"/>
            <a:ext cx="8183300" cy="307777"/>
          </a:xfrm>
          <a:prstGeom prst="rect">
            <a:avLst/>
          </a:prstGeom>
          <a:noFill/>
        </p:spPr>
        <p:txBody>
          <a:bodyPr wrap="square">
            <a:spAutoFit/>
          </a:bodyPr>
          <a:lstStyle/>
          <a:p>
            <a:r>
              <a:rPr lang="en-US" sz="1400" dirty="0">
                <a:hlinkClick r:id="rId6"/>
              </a:rPr>
              <a:t>ASF story map (windows.net)</a:t>
            </a:r>
            <a:r>
              <a:rPr lang="en-US" sz="1400" dirty="0"/>
              <a:t> </a:t>
            </a:r>
            <a:endParaRPr lang="sv-SE" sz="1400" dirty="0"/>
          </a:p>
        </p:txBody>
      </p:sp>
    </p:spTree>
    <p:extLst>
      <p:ext uri="{BB962C8B-B14F-4D97-AF65-F5344CB8AC3E}">
        <p14:creationId xmlns:p14="http://schemas.microsoft.com/office/powerpoint/2010/main" val="137609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22" y="304800"/>
            <a:ext cx="12221936" cy="2448272"/>
          </a:xfrm>
        </p:spPr>
        <p:txBody>
          <a:bodyPr/>
          <a:lstStyle/>
          <a:p>
            <a:r>
              <a:rPr lang="en-US" dirty="0"/>
              <a:t>Thank you for listening</a:t>
            </a:r>
            <a:br>
              <a:rPr lang="en-US" dirty="0"/>
            </a:br>
            <a:br>
              <a:rPr lang="en-US" dirty="0"/>
            </a:br>
            <a:r>
              <a:rPr lang="en-US" dirty="0"/>
              <a:t> and thanks to:</a:t>
            </a:r>
            <a:br>
              <a:rPr lang="en-US" dirty="0"/>
            </a:br>
            <a:br>
              <a:rPr lang="en-US" dirty="0"/>
            </a:br>
            <a:r>
              <a:rPr lang="en-US" sz="4000" dirty="0"/>
              <a:t>The technical expert group</a:t>
            </a:r>
            <a:br>
              <a:rPr lang="en-US" sz="4000" dirty="0"/>
            </a:br>
            <a:r>
              <a:rPr lang="en-US" sz="4000" dirty="0"/>
              <a:t>SGE for ASF in Africa</a:t>
            </a:r>
            <a:br>
              <a:rPr lang="en-US" sz="4000" dirty="0"/>
            </a:br>
            <a:r>
              <a:rPr lang="en-US" sz="4000" dirty="0"/>
              <a:t>ECTAD East Africa</a:t>
            </a:r>
            <a:br>
              <a:rPr lang="en-US" sz="4000" dirty="0"/>
            </a:br>
            <a:r>
              <a:rPr lang="en-US" sz="4000" dirty="0"/>
              <a:t>FAO Kenya </a:t>
            </a:r>
            <a:br>
              <a:rPr lang="en-US" sz="4000" dirty="0"/>
            </a:br>
            <a:r>
              <a:rPr lang="en-US" sz="4000" dirty="0"/>
              <a:t>Global pool of expertise on ASF DTRA</a:t>
            </a:r>
          </a:p>
        </p:txBody>
      </p:sp>
    </p:spTree>
    <p:extLst>
      <p:ext uri="{BB962C8B-B14F-4D97-AF65-F5344CB8AC3E}">
        <p14:creationId xmlns:p14="http://schemas.microsoft.com/office/powerpoint/2010/main" val="20116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34ADFC7-9FE5-4E4F-A127-B9DE5EAC3641}"/>
              </a:ext>
            </a:extLst>
          </p:cNvPr>
          <p:cNvGraphicFramePr>
            <a:graphicFrameLocks noGrp="1"/>
          </p:cNvGraphicFramePr>
          <p:nvPr/>
        </p:nvGraphicFramePr>
        <p:xfrm>
          <a:off x="914400" y="1828800"/>
          <a:ext cx="10615517" cy="3500121"/>
        </p:xfrm>
        <a:graphic>
          <a:graphicData uri="http://schemas.openxmlformats.org/drawingml/2006/table">
            <a:tbl>
              <a:tblPr firstRow="1" bandRow="1">
                <a:tableStyleId>{5C22544A-7EE6-4342-B048-85BDC9FD1C3A}</a:tableStyleId>
              </a:tblPr>
              <a:tblGrid>
                <a:gridCol w="3572757">
                  <a:extLst>
                    <a:ext uri="{9D8B030D-6E8A-4147-A177-3AD203B41FA5}">
                      <a16:colId xmlns:a16="http://schemas.microsoft.com/office/drawing/2014/main" val="618763812"/>
                    </a:ext>
                  </a:extLst>
                </a:gridCol>
                <a:gridCol w="7042760">
                  <a:extLst>
                    <a:ext uri="{9D8B030D-6E8A-4147-A177-3AD203B41FA5}">
                      <a16:colId xmlns:a16="http://schemas.microsoft.com/office/drawing/2014/main" val="775764422"/>
                    </a:ext>
                  </a:extLst>
                </a:gridCol>
              </a:tblGrid>
              <a:tr h="426559">
                <a:tc>
                  <a:txBody>
                    <a:bodyPr/>
                    <a:lstStyle/>
                    <a:p>
                      <a:pPr algn="ctr"/>
                      <a:r>
                        <a:rPr lang="en-US" dirty="0"/>
                        <a:t>Output</a:t>
                      </a:r>
                      <a:endParaRPr lang="en-GB" dirty="0"/>
                    </a:p>
                  </a:txBody>
                  <a:tcPr/>
                </a:tc>
                <a:tc>
                  <a:txBody>
                    <a:bodyPr/>
                    <a:lstStyle/>
                    <a:p>
                      <a:pPr algn="ctr"/>
                      <a:r>
                        <a:rPr lang="en-US" dirty="0"/>
                        <a:t>Implementation status </a:t>
                      </a:r>
                      <a:endParaRPr lang="en-GB" dirty="0"/>
                    </a:p>
                  </a:txBody>
                  <a:tcPr/>
                </a:tc>
                <a:extLst>
                  <a:ext uri="{0D108BD9-81ED-4DB2-BD59-A6C34878D82A}">
                    <a16:rowId xmlns:a16="http://schemas.microsoft.com/office/drawing/2014/main" val="601052482"/>
                  </a:ext>
                </a:extLst>
              </a:tr>
              <a:tr h="13673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Black" pitchFamily="34" charset="0"/>
                        </a:rPr>
                        <a:t>Knowledge Creation</a:t>
                      </a:r>
                    </a:p>
                  </a:txBody>
                  <a:tcPr anchor="ctr"/>
                </a:tc>
                <a:tc>
                  <a:txBody>
                    <a:bodyPr/>
                    <a:lstStyle/>
                    <a:p>
                      <a:pPr marL="285750" indent="-285750">
                        <a:buFont typeface="Arial" panose="020B0604020202020204" pitchFamily="34" charset="0"/>
                        <a:buChar char="•"/>
                      </a:pPr>
                      <a:r>
                        <a:rPr lang="en-GB" dirty="0"/>
                        <a:t>The strategy has been disseminated to all MSs in Africa</a:t>
                      </a:r>
                    </a:p>
                    <a:p>
                      <a:pPr marL="285750" indent="-285750">
                        <a:buFont typeface="Arial" panose="020B0604020202020204" pitchFamily="34" charset="0"/>
                        <a:buChar char="•"/>
                      </a:pPr>
                      <a:r>
                        <a:rPr lang="en-GB" dirty="0"/>
                        <a:t>Uploaded on AU-IBAR, FAO, ILRI website</a:t>
                      </a:r>
                    </a:p>
                    <a:p>
                      <a:pPr marL="285750" indent="-285750">
                        <a:buFont typeface="Arial" panose="020B0604020202020204" pitchFamily="34" charset="0"/>
                        <a:buChar char="•"/>
                      </a:pPr>
                      <a:r>
                        <a:rPr lang="en-GB" dirty="0"/>
                        <a:t>Published in Empress Bulletin</a:t>
                      </a:r>
                    </a:p>
                    <a:p>
                      <a:pPr marL="285750" indent="-285750">
                        <a:buFont typeface="Arial" panose="020B0604020202020204" pitchFamily="34" charset="0"/>
                        <a:buChar char="•"/>
                      </a:pPr>
                      <a:r>
                        <a:rPr lang="en-GB" dirty="0"/>
                        <a:t>Participated</a:t>
                      </a:r>
                      <a:r>
                        <a:rPr lang="en-GB" baseline="0" dirty="0"/>
                        <a:t> in GARA meetings </a:t>
                      </a:r>
                      <a:endParaRPr lang="en-GB" dirty="0"/>
                    </a:p>
                  </a:txBody>
                  <a:tcPr/>
                </a:tc>
                <a:extLst>
                  <a:ext uri="{0D108BD9-81ED-4DB2-BD59-A6C34878D82A}">
                    <a16:rowId xmlns:a16="http://schemas.microsoft.com/office/drawing/2014/main" val="3487291806"/>
                  </a:ext>
                </a:extLst>
              </a:tr>
              <a:tr h="426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Black" pitchFamily="34" charset="0"/>
                        </a:rPr>
                        <a:t>Knowledge Transfer</a:t>
                      </a:r>
                    </a:p>
                  </a:txBody>
                  <a:tcPr anchor="ctr"/>
                </a:tc>
                <a:tc>
                  <a:txBody>
                    <a:bodyPr/>
                    <a:lstStyle/>
                    <a:p>
                      <a:pPr marL="285750" indent="-285750">
                        <a:buFont typeface="Arial" panose="020B0604020202020204" pitchFamily="34" charset="0"/>
                        <a:buChar char="•"/>
                      </a:pPr>
                      <a:r>
                        <a:rPr lang="en-GB" dirty="0"/>
                        <a:t>Shared some research outcomes by ILRI</a:t>
                      </a:r>
                    </a:p>
                  </a:txBody>
                  <a:tcPr/>
                </a:tc>
                <a:extLst>
                  <a:ext uri="{0D108BD9-81ED-4DB2-BD59-A6C34878D82A}">
                    <a16:rowId xmlns:a16="http://schemas.microsoft.com/office/drawing/2014/main" val="696957005"/>
                  </a:ext>
                </a:extLst>
              </a:tr>
              <a:tr h="426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Black" pitchFamily="34" charset="0"/>
                        </a:rPr>
                        <a:t>Capacity Building</a:t>
                      </a:r>
                    </a:p>
                  </a:txBody>
                  <a:tcPr anchor="ctr"/>
                </a:tc>
                <a:tc>
                  <a:txBody>
                    <a:bodyPr/>
                    <a:lstStyle/>
                    <a:p>
                      <a:pPr marL="285750" indent="-285750">
                        <a:buFont typeface="Arial" panose="020B0604020202020204" pitchFamily="34" charset="0"/>
                        <a:buChar char="•"/>
                      </a:pPr>
                      <a:r>
                        <a:rPr lang="en-GB" dirty="0"/>
                        <a:t>None</a:t>
                      </a:r>
                    </a:p>
                  </a:txBody>
                  <a:tcPr/>
                </a:tc>
                <a:extLst>
                  <a:ext uri="{0D108BD9-81ED-4DB2-BD59-A6C34878D82A}">
                    <a16:rowId xmlns:a16="http://schemas.microsoft.com/office/drawing/2014/main" val="417408573"/>
                  </a:ext>
                </a:extLst>
              </a:tr>
              <a:tr h="426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Black" pitchFamily="34" charset="0"/>
                        </a:rPr>
                        <a:t>Application of Measures</a:t>
                      </a:r>
                    </a:p>
                  </a:txBody>
                  <a:tcPr anchor="ctr"/>
                </a:tc>
                <a:tc>
                  <a:txBody>
                    <a:bodyPr/>
                    <a:lstStyle/>
                    <a:p>
                      <a:pPr marL="285750" indent="-285750">
                        <a:buFont typeface="Arial" panose="020B0604020202020204" pitchFamily="34" charset="0"/>
                        <a:buChar char="•"/>
                      </a:pPr>
                      <a:r>
                        <a:rPr lang="en-GB" dirty="0"/>
                        <a:t>None</a:t>
                      </a:r>
                    </a:p>
                  </a:txBody>
                  <a:tcPr/>
                </a:tc>
                <a:extLst>
                  <a:ext uri="{0D108BD9-81ED-4DB2-BD59-A6C34878D82A}">
                    <a16:rowId xmlns:a16="http://schemas.microsoft.com/office/drawing/2014/main" val="3019964548"/>
                  </a:ext>
                </a:extLst>
              </a:tr>
              <a:tr h="4265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Black" pitchFamily="34" charset="0"/>
                        </a:rPr>
                        <a:t>Impact Reduction</a:t>
                      </a:r>
                    </a:p>
                  </a:txBody>
                  <a:tcPr anchor="ctr"/>
                </a:tc>
                <a:tc>
                  <a:txBody>
                    <a:bodyPr/>
                    <a:lstStyle/>
                    <a:p>
                      <a:pPr marL="285750" indent="-285750">
                        <a:buFont typeface="Arial" panose="020B0604020202020204" pitchFamily="34" charset="0"/>
                        <a:buChar char="•"/>
                      </a:pPr>
                      <a:r>
                        <a:rPr lang="en-GB" dirty="0"/>
                        <a:t>Translated </a:t>
                      </a:r>
                      <a:r>
                        <a:rPr lang="en-GB" baseline="0" dirty="0"/>
                        <a:t>into a 4-year program</a:t>
                      </a:r>
                    </a:p>
                  </a:txBody>
                  <a:tcPr/>
                </a:tc>
                <a:extLst>
                  <a:ext uri="{0D108BD9-81ED-4DB2-BD59-A6C34878D82A}">
                    <a16:rowId xmlns:a16="http://schemas.microsoft.com/office/drawing/2014/main" val="960851561"/>
                  </a:ext>
                </a:extLst>
              </a:tr>
            </a:tbl>
          </a:graphicData>
        </a:graphic>
      </p:graphicFrame>
      <p:sp>
        <p:nvSpPr>
          <p:cNvPr id="3" name="TextBox 2">
            <a:extLst>
              <a:ext uri="{FF2B5EF4-FFF2-40B4-BE49-F238E27FC236}">
                <a16:creationId xmlns:a16="http://schemas.microsoft.com/office/drawing/2014/main" id="{28ED57C1-4B2F-4B29-87EF-03DCB7322DED}"/>
              </a:ext>
            </a:extLst>
          </p:cNvPr>
          <p:cNvSpPr txBox="1"/>
          <p:nvPr/>
        </p:nvSpPr>
        <p:spPr>
          <a:xfrm>
            <a:off x="957943" y="609600"/>
            <a:ext cx="10134600" cy="584775"/>
          </a:xfrm>
          <a:prstGeom prst="rect">
            <a:avLst/>
          </a:prstGeom>
          <a:noFill/>
        </p:spPr>
        <p:txBody>
          <a:bodyPr wrap="square" rtlCol="0">
            <a:spAutoFit/>
          </a:bodyPr>
          <a:lstStyle/>
          <a:p>
            <a:r>
              <a:rPr lang="en-US" sz="3200" b="1" dirty="0"/>
              <a:t>Implementation status of the 2017 ASF strategy outputs: </a:t>
            </a:r>
            <a:endParaRPr lang="en-GB" sz="3200" b="1" dirty="0"/>
          </a:p>
        </p:txBody>
      </p:sp>
      <p:sp>
        <p:nvSpPr>
          <p:cNvPr id="4" name="TextBox 3">
            <a:extLst>
              <a:ext uri="{FF2B5EF4-FFF2-40B4-BE49-F238E27FC236}">
                <a16:creationId xmlns:a16="http://schemas.microsoft.com/office/drawing/2014/main" id="{1D4BADAB-2D4A-45C9-A9DE-341A2A784277}"/>
              </a:ext>
            </a:extLst>
          </p:cNvPr>
          <p:cNvSpPr txBox="1"/>
          <p:nvPr/>
        </p:nvSpPr>
        <p:spPr>
          <a:xfrm>
            <a:off x="805543" y="5636567"/>
            <a:ext cx="10287000" cy="461665"/>
          </a:xfrm>
          <a:prstGeom prst="rect">
            <a:avLst/>
          </a:prstGeom>
          <a:noFill/>
        </p:spPr>
        <p:txBody>
          <a:bodyPr wrap="square" rtlCol="0">
            <a:spAutoFit/>
          </a:bodyPr>
          <a:lstStyle/>
          <a:p>
            <a:pPr algn="ctr"/>
            <a:r>
              <a:rPr lang="en-US" dirty="0"/>
              <a:t>Inadequate resources is the biggest challenge in meeting the strategy objectives </a:t>
            </a:r>
            <a:endParaRPr lang="en-GB" dirty="0"/>
          </a:p>
        </p:txBody>
      </p:sp>
    </p:spTree>
    <p:extLst>
      <p:ext uri="{BB962C8B-B14F-4D97-AF65-F5344CB8AC3E}">
        <p14:creationId xmlns:p14="http://schemas.microsoft.com/office/powerpoint/2010/main" val="354382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7929DB86-AB18-A346-B32C-F31F1695BE17}"/>
              </a:ext>
            </a:extLst>
          </p:cNvPr>
          <p:cNvSpPr>
            <a:spLocks noGrp="1"/>
          </p:cNvSpPr>
          <p:nvPr>
            <p:ph type="subTitle" idx="1"/>
          </p:nvPr>
        </p:nvSpPr>
        <p:spPr>
          <a:xfrm>
            <a:off x="5426617" y="193960"/>
            <a:ext cx="5283355" cy="4861057"/>
          </a:xfrm>
        </p:spPr>
        <p:txBody>
          <a:bodyPr/>
          <a:lstStyle/>
          <a:p>
            <a:pPr algn="l"/>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a:p>
            <a:r>
              <a:rPr lang="en-US" sz="1800" dirty="0"/>
              <a:t>Revision of the strategy:</a:t>
            </a:r>
          </a:p>
          <a:p>
            <a:pPr marL="285750" indent="-285750">
              <a:buFont typeface="Arial" panose="020B0604020202020204" pitchFamily="34" charset="0"/>
              <a:buChar char="•"/>
            </a:pPr>
            <a:r>
              <a:rPr lang="en-US" sz="1800" dirty="0"/>
              <a:t>In view of the current knowledge and the prevailing de facto epidemic.</a:t>
            </a:r>
          </a:p>
          <a:p>
            <a:pPr marL="285750" indent="-285750">
              <a:buFont typeface="Arial" panose="020B0604020202020204" pitchFamily="34" charset="0"/>
              <a:buChar char="•"/>
            </a:pPr>
            <a:r>
              <a:rPr lang="en-GB" sz="1800" dirty="0"/>
              <a:t>Align the new strategy with the Global Initiative for control of ASF and the GF TADS framework</a:t>
            </a:r>
          </a:p>
          <a:p>
            <a:endParaRPr lang="en-US" sz="1800" dirty="0"/>
          </a:p>
          <a:p>
            <a:pPr algn="l"/>
            <a:endParaRPr lang="en-GB" sz="1800" dirty="0"/>
          </a:p>
          <a:p>
            <a:pPr algn="l"/>
            <a:r>
              <a:rPr lang="en-GB" sz="1800" dirty="0"/>
              <a:t>ECTAD East Africa gave the mission to:</a:t>
            </a:r>
          </a:p>
          <a:p>
            <a:pPr marL="285750" indent="-285750" algn="l">
              <a:buFont typeface="Arial" panose="020B0604020202020204" pitchFamily="34" charset="0"/>
              <a:buChar char="•"/>
            </a:pPr>
            <a:r>
              <a:rPr lang="en-GB" sz="1800" dirty="0"/>
              <a:t>Perform a technical review of the 2107 strategy</a:t>
            </a:r>
          </a:p>
          <a:p>
            <a:pPr marL="465750" lvl="1" indent="-285750">
              <a:buClr>
                <a:schemeClr val="tx1"/>
              </a:buClr>
              <a:buFont typeface="Arial" panose="020B0604020202020204" pitchFamily="34" charset="0"/>
              <a:buChar char="•"/>
            </a:pPr>
            <a:r>
              <a:rPr lang="en-GB" sz="1800" dirty="0" err="1"/>
              <a:t>litterature</a:t>
            </a:r>
            <a:r>
              <a:rPr lang="en-GB" sz="1800" dirty="0"/>
              <a:t> review</a:t>
            </a:r>
          </a:p>
          <a:p>
            <a:pPr marL="465750" lvl="1" indent="-285750">
              <a:buClr>
                <a:schemeClr val="tx1"/>
              </a:buClr>
              <a:buFont typeface="Arial" panose="020B0604020202020204" pitchFamily="34" charset="0"/>
              <a:buChar char="•"/>
            </a:pPr>
            <a:r>
              <a:rPr lang="en-GB" sz="1800" dirty="0"/>
              <a:t>current ASF status in Africa</a:t>
            </a:r>
          </a:p>
          <a:p>
            <a:pPr marL="465750" lvl="1" indent="-285750">
              <a:buClr>
                <a:schemeClr val="tx1"/>
              </a:buClr>
              <a:buFont typeface="Arial" panose="020B0604020202020204" pitchFamily="34" charset="0"/>
              <a:buChar char="•"/>
            </a:pPr>
            <a:r>
              <a:rPr lang="en-GB" sz="1800" dirty="0"/>
              <a:t>ASF epi, control, impact in Africa</a:t>
            </a:r>
          </a:p>
          <a:p>
            <a:pPr marL="465750" lvl="1" indent="-285750">
              <a:buClr>
                <a:schemeClr val="tx1"/>
              </a:buClr>
              <a:buFont typeface="Arial" panose="020B0604020202020204" pitchFamily="34" charset="0"/>
              <a:buChar char="•"/>
            </a:pPr>
            <a:r>
              <a:rPr lang="en-GB" sz="1800" dirty="0"/>
              <a:t>ensure relevance to the current ASF situation</a:t>
            </a:r>
          </a:p>
          <a:p>
            <a:pPr marL="285750" indent="-285750" algn="l">
              <a:buFont typeface="Arial" panose="020B0604020202020204" pitchFamily="34" charset="0"/>
              <a:buChar char="•"/>
            </a:pPr>
            <a:r>
              <a:rPr lang="en-GB" sz="1800" dirty="0"/>
              <a:t>Identify strategic issues and actions that need to be addressed</a:t>
            </a: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a:p>
            <a:pPr algn="l"/>
            <a:r>
              <a:rPr lang="en-GB" sz="1800" dirty="0">
                <a:effectLst/>
                <a:latin typeface="Georgia" panose="02040502050405020303" pitchFamily="18" charset="0"/>
                <a:ea typeface="MS Mincho" panose="02020609040205080304" pitchFamily="49" charset="-128"/>
                <a:cs typeface="Times New Roman" panose="02020603050405020304" pitchFamily="18" charset="0"/>
              </a:rPr>
              <a:t> </a:t>
            </a:r>
          </a:p>
          <a:p>
            <a:pPr algn="l"/>
            <a:endParaRPr lang="en-GB" sz="1800" dirty="0">
              <a:latin typeface="Georgia" panose="02040502050405020303" pitchFamily="18" charset="0"/>
              <a:ea typeface="MS Mincho" panose="02020609040205080304" pitchFamily="49" charset="-128"/>
              <a:cs typeface="Times New Roman" panose="02020603050405020304" pitchFamily="18" charset="0"/>
            </a:endParaRPr>
          </a:p>
          <a:p>
            <a:pPr algn="l"/>
            <a:endParaRPr lang="en-IT" dirty="0"/>
          </a:p>
        </p:txBody>
      </p:sp>
      <p:sp>
        <p:nvSpPr>
          <p:cNvPr id="8" name="Text Placeholder 7">
            <a:extLst>
              <a:ext uri="{FF2B5EF4-FFF2-40B4-BE49-F238E27FC236}">
                <a16:creationId xmlns:a16="http://schemas.microsoft.com/office/drawing/2014/main" id="{AE09E43E-BF92-ED41-89EA-8AF0AF5E9C8B}"/>
              </a:ext>
            </a:extLst>
          </p:cNvPr>
          <p:cNvSpPr>
            <a:spLocks noGrp="1"/>
          </p:cNvSpPr>
          <p:nvPr>
            <p:ph type="body" sz="quarter" idx="11"/>
          </p:nvPr>
        </p:nvSpPr>
        <p:spPr>
          <a:xfrm>
            <a:off x="13970002" y="586011"/>
            <a:ext cx="12192000" cy="381000"/>
          </a:xfrm>
        </p:spPr>
        <p:txBody>
          <a:bodyPr/>
          <a:lstStyle/>
          <a:p>
            <a:r>
              <a:rPr lang="sv-SE" dirty="0" err="1"/>
              <a:t>First</a:t>
            </a:r>
            <a:r>
              <a:rPr lang="sv-SE" dirty="0"/>
              <a:t> Regional </a:t>
            </a:r>
            <a:r>
              <a:rPr lang="sv-SE" dirty="0" err="1"/>
              <a:t>Strategy</a:t>
            </a:r>
            <a:r>
              <a:rPr lang="sv-SE" dirty="0"/>
              <a:t> from 2017</a:t>
            </a:r>
            <a:endParaRPr lang="en-IT" dirty="0"/>
          </a:p>
        </p:txBody>
      </p:sp>
      <p:sp>
        <p:nvSpPr>
          <p:cNvPr id="5" name="Rectangle 1">
            <a:extLst>
              <a:ext uri="{FF2B5EF4-FFF2-40B4-BE49-F238E27FC236}">
                <a16:creationId xmlns:a16="http://schemas.microsoft.com/office/drawing/2014/main" id="{A751322E-36AC-27CF-ED9B-933C330EF294}"/>
              </a:ext>
            </a:extLst>
          </p:cNvPr>
          <p:cNvSpPr>
            <a:spLocks noChangeArrowheads="1"/>
          </p:cNvSpPr>
          <p:nvPr/>
        </p:nvSpPr>
        <p:spPr bwMode="auto">
          <a:xfrm>
            <a:off x="5461000" y="29194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v-SE" altLang="sv-SE" sz="1800" b="0" i="0" u="none" strike="noStrike" cap="none" normalizeH="0" baseline="0">
                <a:ln>
                  <a:noFill/>
                </a:ln>
                <a:solidFill>
                  <a:schemeClr val="tx1"/>
                </a:solidFill>
                <a:effectLst/>
                <a:latin typeface="Arial" panose="020B0604020202020204" pitchFamily="34" charset="0"/>
              </a:rPr>
            </a:br>
            <a:endParaRPr kumimoji="0" lang="sv-SE" altLang="sv-SE"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1DF5BF6F-B347-B372-25FF-799B8452A672}"/>
              </a:ext>
            </a:extLst>
          </p:cNvPr>
          <p:cNvSpPr>
            <a:spLocks noChangeArrowheads="1"/>
          </p:cNvSpPr>
          <p:nvPr/>
        </p:nvSpPr>
        <p:spPr bwMode="auto">
          <a:xfrm>
            <a:off x="-11427469" y="1963061"/>
            <a:ext cx="259689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v-SE" altLang="sv-SE" sz="1800" b="0" i="0" u="none" strike="noStrike" cap="none" normalizeH="0" baseline="0">
                <a:ln>
                  <a:noFill/>
                </a:ln>
                <a:solidFill>
                  <a:schemeClr val="tx1"/>
                </a:solidFill>
                <a:effectLst/>
                <a:latin typeface="Arial" panose="020B0604020202020204" pitchFamily="34" charset="0"/>
              </a:rPr>
            </a:br>
            <a:endParaRPr kumimoji="0" lang="sv-SE" altLang="sv-SE" sz="1800" b="0" i="0" u="none" strike="noStrike" cap="none" normalizeH="0" baseline="0">
              <a:ln>
                <a:noFill/>
              </a:ln>
              <a:solidFill>
                <a:schemeClr val="tx1"/>
              </a:solidFill>
              <a:effectLst/>
              <a:latin typeface="Arial" panose="020B0604020202020204" pitchFamily="34" charset="0"/>
            </a:endParaRPr>
          </a:p>
        </p:txBody>
      </p:sp>
      <p:pic>
        <p:nvPicPr>
          <p:cNvPr id="2" name="Bildobjekt 1" descr="En bild som visar karta&#10;&#10;Automatiskt genererad beskrivning">
            <a:extLst>
              <a:ext uri="{FF2B5EF4-FFF2-40B4-BE49-F238E27FC236}">
                <a16:creationId xmlns:a16="http://schemas.microsoft.com/office/drawing/2014/main" id="{A39585C8-33B5-1169-B448-70A1B89CB8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361" y="193960"/>
            <a:ext cx="4584532" cy="2774613"/>
          </a:xfrm>
          <a:prstGeom prst="rect">
            <a:avLst/>
          </a:prstGeom>
          <a:noFill/>
          <a:ln>
            <a:noFill/>
          </a:ln>
        </p:spPr>
      </p:pic>
      <p:graphicFrame>
        <p:nvGraphicFramePr>
          <p:cNvPr id="4" name="Diagram 3">
            <a:extLst>
              <a:ext uri="{FF2B5EF4-FFF2-40B4-BE49-F238E27FC236}">
                <a16:creationId xmlns:a16="http://schemas.microsoft.com/office/drawing/2014/main" id="{23F6736D-1F0B-9F22-FCF3-5E68029189EA}"/>
              </a:ext>
            </a:extLst>
          </p:cNvPr>
          <p:cNvGraphicFramePr>
            <a:graphicFrameLocks/>
          </p:cNvGraphicFramePr>
          <p:nvPr>
            <p:extLst>
              <p:ext uri="{D42A27DB-BD31-4B8C-83A1-F6EECF244321}">
                <p14:modId xmlns:p14="http://schemas.microsoft.com/office/powerpoint/2010/main" val="2117774080"/>
              </p:ext>
            </p:extLst>
          </p:nvPr>
        </p:nvGraphicFramePr>
        <p:xfrm>
          <a:off x="220404" y="3124200"/>
          <a:ext cx="5174773" cy="3425267"/>
        </p:xfrm>
        <a:graphic>
          <a:graphicData uri="http://schemas.openxmlformats.org/drawingml/2006/chart">
            <c:chart xmlns:c="http://schemas.openxmlformats.org/drawingml/2006/chart" xmlns:r="http://schemas.openxmlformats.org/officeDocument/2006/relationships" r:id="rId3"/>
          </a:graphicData>
        </a:graphic>
      </p:graphicFrame>
      <p:pic>
        <p:nvPicPr>
          <p:cNvPr id="9" name="Google Shape;82;p17">
            <a:extLst>
              <a:ext uri="{FF2B5EF4-FFF2-40B4-BE49-F238E27FC236}">
                <a16:creationId xmlns:a16="http://schemas.microsoft.com/office/drawing/2014/main" id="{D3545F12-401A-F5B2-67EB-CCA0DA2F1D2D}"/>
              </a:ext>
            </a:extLst>
          </p:cNvPr>
          <p:cNvPicPr preferRelativeResize="0"/>
          <p:nvPr/>
        </p:nvPicPr>
        <p:blipFill>
          <a:blip r:embed="rId4">
            <a:alphaModFix/>
          </a:blip>
          <a:stretch>
            <a:fillRect/>
          </a:stretch>
        </p:blipFill>
        <p:spPr>
          <a:xfrm>
            <a:off x="10449539" y="24161"/>
            <a:ext cx="1742461" cy="2241518"/>
          </a:xfrm>
          <a:prstGeom prst="rect">
            <a:avLst/>
          </a:prstGeom>
          <a:noFill/>
          <a:ln>
            <a:noFill/>
          </a:ln>
        </p:spPr>
      </p:pic>
    </p:spTree>
    <p:extLst>
      <p:ext uri="{BB962C8B-B14F-4D97-AF65-F5344CB8AC3E}">
        <p14:creationId xmlns:p14="http://schemas.microsoft.com/office/powerpoint/2010/main" val="185297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93F0C-1EB2-4090-9723-C80A662CD100}"/>
              </a:ext>
            </a:extLst>
          </p:cNvPr>
          <p:cNvSpPr>
            <a:spLocks noGrp="1"/>
          </p:cNvSpPr>
          <p:nvPr>
            <p:ph type="title"/>
          </p:nvPr>
        </p:nvSpPr>
        <p:spPr/>
        <p:txBody>
          <a:bodyPr/>
          <a:lstStyle/>
          <a:p>
            <a:r>
              <a:rPr lang="en-GB" dirty="0"/>
              <a:t> </a:t>
            </a:r>
          </a:p>
        </p:txBody>
      </p:sp>
      <p:sp>
        <p:nvSpPr>
          <p:cNvPr id="3" name="Content Placeholder 2">
            <a:extLst>
              <a:ext uri="{FF2B5EF4-FFF2-40B4-BE49-F238E27FC236}">
                <a16:creationId xmlns:a16="http://schemas.microsoft.com/office/drawing/2014/main" id="{6E5258E2-9029-466E-BB2D-2D8AAE2E0A84}"/>
              </a:ext>
            </a:extLst>
          </p:cNvPr>
          <p:cNvSpPr>
            <a:spLocks noGrp="1"/>
          </p:cNvSpPr>
          <p:nvPr>
            <p:ph sz="half" idx="1"/>
          </p:nvPr>
        </p:nvSpPr>
        <p:spPr>
          <a:xfrm>
            <a:off x="778719" y="1676400"/>
            <a:ext cx="7467600" cy="4351338"/>
          </a:xfrm>
        </p:spPr>
        <p:txBody>
          <a:bodyPr/>
          <a:lstStyle/>
          <a:p>
            <a:r>
              <a:rPr lang="en-GB" b="1" dirty="0">
                <a:solidFill>
                  <a:schemeClr val="accent1"/>
                </a:solidFill>
              </a:rPr>
              <a:t>Why the revision? </a:t>
            </a:r>
          </a:p>
          <a:p>
            <a:pPr lvl="1">
              <a:buFont typeface="Wingdings" panose="05000000000000000000" pitchFamily="2" charset="2"/>
              <a:buChar char="ü"/>
            </a:pPr>
            <a:r>
              <a:rPr lang="en-US" dirty="0"/>
              <a:t>Updating the strategy in view of the current knowledge and the prevailing de facto epidemic</a:t>
            </a:r>
          </a:p>
          <a:p>
            <a:pPr lvl="1">
              <a:buFont typeface="Wingdings" panose="05000000000000000000" pitchFamily="2" charset="2"/>
              <a:buChar char="ü"/>
            </a:pPr>
            <a:r>
              <a:rPr lang="en-US" dirty="0"/>
              <a:t>Align to the GF-TADs initiative - global control of ASF</a:t>
            </a:r>
          </a:p>
          <a:p>
            <a:pPr marL="457200" lvl="1" indent="0">
              <a:buNone/>
            </a:pPr>
            <a:endParaRPr lang="en-US" dirty="0"/>
          </a:p>
          <a:p>
            <a:r>
              <a:rPr lang="en-GB" b="1" dirty="0">
                <a:solidFill>
                  <a:schemeClr val="accent1"/>
                </a:solidFill>
              </a:rPr>
              <a:t>Implemented under the: </a:t>
            </a:r>
          </a:p>
          <a:p>
            <a:pPr lvl="1">
              <a:buFont typeface="Wingdings" panose="05000000000000000000" pitchFamily="2" charset="2"/>
              <a:buChar char="ü"/>
            </a:pPr>
            <a:r>
              <a:rPr lang="en-US" sz="2000" dirty="0">
                <a:latin typeface="Times New Roman" panose="02020603050405020304" pitchFamily="18" charset="0"/>
                <a:ea typeface="Times New Roman" panose="02020603050405020304" pitchFamily="18" charset="0"/>
                <a:cs typeface="Arial" panose="020B0604020202020204" pitchFamily="34" charset="0"/>
              </a:rPr>
              <a:t>DTRA – funded </a:t>
            </a:r>
            <a:r>
              <a:rPr lang="en-US" sz="2000" dirty="0">
                <a:latin typeface="Times New Roman" panose="02020603050405020304" pitchFamily="18" charset="0"/>
                <a:cs typeface="Arial" panose="020B0604020202020204" pitchFamily="34" charset="0"/>
              </a:rPr>
              <a:t>project …</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p>
            <a:pPr lvl="1">
              <a:buFont typeface="Wingdings" panose="05000000000000000000" pitchFamily="2" charset="2"/>
              <a:buChar char="ü"/>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Global </a:t>
            </a:r>
            <a:r>
              <a:rPr lang="en-US" sz="2000" dirty="0">
                <a:latin typeface="Times New Roman" panose="02020603050405020304" pitchFamily="18" charset="0"/>
                <a:cs typeface="Arial" panose="020B0604020202020204" pitchFamily="34" charset="0"/>
              </a:rPr>
              <a:t>Framework for Progressive Control of TADs – (GCP/GLO/074/USA) – </a:t>
            </a:r>
            <a:br>
              <a:rPr lang="en-US" sz="2000" dirty="0">
                <a:latin typeface="Times New Roman" panose="02020603050405020304" pitchFamily="18" charset="0"/>
                <a:cs typeface="Arial" panose="020B0604020202020204" pitchFamily="34" charset="0"/>
              </a:rPr>
            </a:br>
            <a:r>
              <a:rPr lang="en-US" sz="2000" b="1" dirty="0">
                <a:latin typeface="Times New Roman" panose="02020603050405020304" pitchFamily="18" charset="0"/>
                <a:cs typeface="Arial" panose="020B0604020202020204" pitchFamily="34" charset="0"/>
              </a:rPr>
              <a:t>East Africa Component – ASF</a:t>
            </a:r>
          </a:p>
          <a:p>
            <a:pPr marL="457200" lvl="1" indent="0">
              <a:buNone/>
            </a:pPr>
            <a:endParaRPr lang="en-US" sz="2000" b="1" dirty="0">
              <a:latin typeface="Times New Roman" panose="02020603050405020304" pitchFamily="18" charset="0"/>
              <a:cs typeface="Arial" panose="020B0604020202020204" pitchFamily="34" charset="0"/>
            </a:endParaRPr>
          </a:p>
          <a:p>
            <a:pPr marL="914400" lvl="2" indent="0">
              <a:buNone/>
            </a:pPr>
            <a:endParaRPr lang="en-GB" sz="12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6" name="Content Placeholder 5">
            <a:extLst>
              <a:ext uri="{FF2B5EF4-FFF2-40B4-BE49-F238E27FC236}">
                <a16:creationId xmlns:a16="http://schemas.microsoft.com/office/drawing/2014/main" id="{D965817D-D79D-4574-A5AD-B8EF397BE6D7}"/>
              </a:ext>
            </a:extLst>
          </p:cNvPr>
          <p:cNvPicPr>
            <a:picLocks noGrp="1" noChangeAspect="1"/>
          </p:cNvPicPr>
          <p:nvPr>
            <p:ph sz="half" idx="2"/>
          </p:nvPr>
        </p:nvPicPr>
        <p:blipFill>
          <a:blip r:embed="rId3"/>
          <a:stretch>
            <a:fillRect/>
          </a:stretch>
        </p:blipFill>
        <p:spPr>
          <a:xfrm>
            <a:off x="8246319" y="1600199"/>
            <a:ext cx="3336081" cy="4453051"/>
          </a:xfrm>
          <a:prstGeom prst="rect">
            <a:avLst/>
          </a:prstGeom>
        </p:spPr>
      </p:pic>
      <p:sp>
        <p:nvSpPr>
          <p:cNvPr id="2" name="TextBox 1">
            <a:extLst>
              <a:ext uri="{FF2B5EF4-FFF2-40B4-BE49-F238E27FC236}">
                <a16:creationId xmlns:a16="http://schemas.microsoft.com/office/drawing/2014/main" id="{2DDA5D37-3036-4255-9645-C399488CB0A6}"/>
              </a:ext>
            </a:extLst>
          </p:cNvPr>
          <p:cNvSpPr txBox="1"/>
          <p:nvPr/>
        </p:nvSpPr>
        <p:spPr>
          <a:xfrm>
            <a:off x="838199" y="914400"/>
            <a:ext cx="1828800" cy="461665"/>
          </a:xfrm>
          <a:prstGeom prst="rect">
            <a:avLst/>
          </a:prstGeom>
          <a:noFill/>
        </p:spPr>
        <p:txBody>
          <a:bodyPr wrap="square" rtlCol="0">
            <a:spAutoFit/>
          </a:bodyPr>
          <a:lstStyle/>
          <a:p>
            <a:r>
              <a:rPr lang="en-GB" b="1" dirty="0"/>
              <a:t>Background</a:t>
            </a:r>
            <a:endParaRPr lang="en-GB" dirty="0"/>
          </a:p>
        </p:txBody>
      </p:sp>
    </p:spTree>
    <p:extLst>
      <p:ext uri="{BB962C8B-B14F-4D97-AF65-F5344CB8AC3E}">
        <p14:creationId xmlns:p14="http://schemas.microsoft.com/office/powerpoint/2010/main" val="169673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Bildobjekt 7" descr="En bild som visar text, olika, ordnad, flera&#10;&#10;Automatiskt genererad beskrivning">
            <a:extLst>
              <a:ext uri="{FF2B5EF4-FFF2-40B4-BE49-F238E27FC236}">
                <a16:creationId xmlns:a16="http://schemas.microsoft.com/office/drawing/2014/main" id="{8B373A48-6642-987E-2BBD-9FDA509C02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065" y="211291"/>
            <a:ext cx="4310877" cy="2608109"/>
          </a:xfrm>
          <a:prstGeom prst="rect">
            <a:avLst/>
          </a:prstGeom>
          <a:noFill/>
          <a:ln>
            <a:noFill/>
          </a:ln>
        </p:spPr>
      </p:pic>
      <p:sp>
        <p:nvSpPr>
          <p:cNvPr id="2" name="Subtitle 1">
            <a:extLst>
              <a:ext uri="{FF2B5EF4-FFF2-40B4-BE49-F238E27FC236}">
                <a16:creationId xmlns:a16="http://schemas.microsoft.com/office/drawing/2014/main" id="{DD6085F3-AF27-3845-8748-436AB427EDC2}"/>
              </a:ext>
            </a:extLst>
          </p:cNvPr>
          <p:cNvSpPr>
            <a:spLocks noGrp="1"/>
          </p:cNvSpPr>
          <p:nvPr>
            <p:ph type="subTitle" idx="4294967295"/>
          </p:nvPr>
        </p:nvSpPr>
        <p:spPr>
          <a:xfrm>
            <a:off x="163286" y="211291"/>
            <a:ext cx="8066088" cy="5943600"/>
          </a:xfrm>
          <a:prstGeom prst="rect">
            <a:avLst/>
          </a:prstGeom>
        </p:spPr>
        <p:txBody>
          <a:bodyPr/>
          <a:lstStyle/>
          <a:p>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a:p>
            <a:endParaRPr lang="en-GB"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GB" sz="2400" dirty="0">
                <a:ea typeface="MS Mincho" panose="02020609040205080304" pitchFamily="49" charset="-128"/>
                <a:cs typeface="Times New Roman" panose="02020603050405020304" pitchFamily="18" charset="0"/>
              </a:rPr>
              <a:t>Is </a:t>
            </a:r>
            <a:r>
              <a:rPr lang="en-GB" sz="2400" dirty="0">
                <a:effectLst/>
                <a:ea typeface="MS Mincho" panose="02020609040205080304" pitchFamily="49" charset="-128"/>
                <a:cs typeface="Times New Roman" panose="02020603050405020304" pitchFamily="18" charset="0"/>
              </a:rPr>
              <a:t>outcome focused </a:t>
            </a:r>
          </a:p>
          <a:p>
            <a:pPr marL="285750" indent="-285750">
              <a:buFont typeface="Arial" panose="020B0604020202020204" pitchFamily="34" charset="0"/>
              <a:buChar char="•"/>
            </a:pPr>
            <a:r>
              <a:rPr lang="en-GB" sz="2400" dirty="0">
                <a:effectLst/>
                <a:ea typeface="MS Mincho" panose="02020609040205080304" pitchFamily="49" charset="-128"/>
                <a:cs typeface="Times New Roman" panose="02020603050405020304" pitchFamily="18" charset="0"/>
              </a:rPr>
              <a:t>Is </a:t>
            </a:r>
            <a:r>
              <a:rPr lang="en-US" sz="2400" dirty="0">
                <a:ea typeface="MS Mincho" panose="02020609040205080304" pitchFamily="49" charset="-128"/>
                <a:cs typeface="Times New Roman" panose="02020603050405020304" pitchFamily="18" charset="0"/>
              </a:rPr>
              <a:t>based on the known epidemiologic dynamics of ASF in Africa</a:t>
            </a:r>
          </a:p>
          <a:p>
            <a:pPr lvl="1" indent="0"/>
            <a:r>
              <a:rPr lang="en-GB" sz="2400" dirty="0">
                <a:ea typeface="MS Mincho" panose="02020609040205080304" pitchFamily="49" charset="-128"/>
                <a:cs typeface="Times New Roman" panose="02020603050405020304" pitchFamily="18" charset="0"/>
              </a:rPr>
              <a:t> 	presence of three epidemiological cycles</a:t>
            </a:r>
          </a:p>
          <a:p>
            <a:pPr marL="522900" lvl="1" indent="-342900">
              <a:buClr>
                <a:schemeClr val="tx1"/>
              </a:buClr>
              <a:buFont typeface="Arial" panose="020B0604020202020204" pitchFamily="34" charset="0"/>
              <a:buChar char="•"/>
            </a:pPr>
            <a:r>
              <a:rPr lang="en-GB" sz="2400" dirty="0">
                <a:ea typeface="MS Mincho" panose="02020609040205080304" pitchFamily="49" charset="-128"/>
                <a:cs typeface="Times New Roman" panose="02020603050405020304" pitchFamily="18" charset="0"/>
              </a:rPr>
              <a:t>Includes and considers contextual aspects of ASF in Africa:</a:t>
            </a:r>
          </a:p>
          <a:p>
            <a:pPr lvl="1" indent="0"/>
            <a:r>
              <a:rPr lang="en-GB" sz="2400" dirty="0">
                <a:effectLst/>
                <a:ea typeface="MS Mincho" panose="02020609040205080304" pitchFamily="49" charset="-128"/>
                <a:cs typeface="Times New Roman" panose="02020603050405020304" pitchFamily="18" charset="0"/>
              </a:rPr>
              <a:t>	small-scale </a:t>
            </a:r>
            <a:r>
              <a:rPr lang="en-US" sz="2400" dirty="0"/>
              <a:t>subsistence farming</a:t>
            </a:r>
          </a:p>
          <a:p>
            <a:pPr lvl="1" indent="0"/>
            <a:r>
              <a:rPr lang="en-GB" sz="2400" dirty="0">
                <a:effectLst/>
                <a:ea typeface="MS Mincho" panose="02020609040205080304" pitchFamily="49" charset="-128"/>
                <a:cs typeface="Times New Roman" panose="02020603050405020304" pitchFamily="18" charset="0"/>
              </a:rPr>
              <a:t>	resource limitations</a:t>
            </a:r>
          </a:p>
          <a:p>
            <a:pPr lvl="1" indent="0">
              <a:buNone/>
            </a:pPr>
            <a:r>
              <a:rPr lang="en-US" dirty="0"/>
              <a:t>	-</a:t>
            </a:r>
            <a:r>
              <a:rPr lang="en-US" sz="2400" dirty="0"/>
              <a:t>inadequate reporting</a:t>
            </a:r>
          </a:p>
          <a:p>
            <a:pPr lvl="1" indent="0">
              <a:buNone/>
            </a:pPr>
            <a:r>
              <a:rPr lang="en-US" dirty="0"/>
              <a:t>	-</a:t>
            </a:r>
            <a:r>
              <a:rPr lang="en-US" sz="2400" dirty="0"/>
              <a:t>low capacity to prevent, detect,  respond and react (operational readiness)</a:t>
            </a:r>
          </a:p>
          <a:p>
            <a:pPr marL="522900" lvl="1" indent="-342900">
              <a:buClr>
                <a:schemeClr val="tx1"/>
              </a:buClr>
              <a:buFont typeface="Arial" panose="020B0604020202020204" pitchFamily="34" charset="0"/>
              <a:buChar char="•"/>
            </a:pPr>
            <a:r>
              <a:rPr lang="en-US" sz="2400" dirty="0"/>
              <a:t>Puts focus on the entire value chains</a:t>
            </a:r>
          </a:p>
          <a:p>
            <a:pPr lvl="1" indent="0">
              <a:buNone/>
            </a:pPr>
            <a:r>
              <a:rPr lang="en-US" dirty="0"/>
              <a:t>	</a:t>
            </a:r>
            <a:r>
              <a:rPr lang="en-US" sz="2400" dirty="0"/>
              <a:t>-multiple factors and actors, differently influencing    disease outcomes and impact</a:t>
            </a:r>
            <a:endParaRPr lang="en-US" sz="2400" strike="sngStrike" dirty="0"/>
          </a:p>
          <a:p>
            <a:pPr lvl="1" indent="0"/>
            <a:endParaRPr lang="en-US" sz="2400" dirty="0"/>
          </a:p>
          <a:p>
            <a:pPr lvl="1" indent="0"/>
            <a:endParaRPr lang="en-GB" sz="2400" dirty="0">
              <a:effectLst/>
              <a:ea typeface="MS Mincho" panose="02020609040205080304" pitchFamily="49" charset="-128"/>
              <a:cs typeface="Times New Roman" panose="02020603050405020304" pitchFamily="18" charset="0"/>
            </a:endParaRPr>
          </a:p>
          <a:p>
            <a:pPr marL="465750" lvl="1" indent="-285750">
              <a:buFont typeface="Arial" panose="020B0604020202020204" pitchFamily="34" charset="0"/>
              <a:buChar char="•"/>
            </a:pPr>
            <a:endParaRPr lang="en-IT" sz="2400" dirty="0"/>
          </a:p>
        </p:txBody>
      </p:sp>
      <p:sp>
        <p:nvSpPr>
          <p:cNvPr id="3" name="Text Placeholder 2">
            <a:extLst>
              <a:ext uri="{FF2B5EF4-FFF2-40B4-BE49-F238E27FC236}">
                <a16:creationId xmlns:a16="http://schemas.microsoft.com/office/drawing/2014/main" id="{A769EE41-CF0C-9D48-A0F6-DBFADD3B79E3}"/>
              </a:ext>
            </a:extLst>
          </p:cNvPr>
          <p:cNvSpPr>
            <a:spLocks noGrp="1"/>
          </p:cNvSpPr>
          <p:nvPr>
            <p:ph type="body" sz="quarter" idx="4294967295"/>
          </p:nvPr>
        </p:nvSpPr>
        <p:spPr>
          <a:xfrm>
            <a:off x="0" y="358547"/>
            <a:ext cx="12192000" cy="833437"/>
          </a:xfrm>
          <a:prstGeom prst="rect">
            <a:avLst/>
          </a:prstGeom>
        </p:spPr>
        <p:txBody>
          <a:bodyPr/>
          <a:lstStyle/>
          <a:p>
            <a:pPr marL="0" indent="0">
              <a:buNone/>
            </a:pPr>
            <a:r>
              <a:rPr lang="en-GB" sz="2000" b="1" dirty="0">
                <a:effectLst/>
                <a:latin typeface="Georgia" panose="02040502050405020303" pitchFamily="18" charset="0"/>
                <a:ea typeface="MS Mincho" panose="02020609040205080304" pitchFamily="49" charset="-128"/>
                <a:cs typeface="Times New Roman" panose="02020603050405020304" pitchFamily="18" charset="0"/>
              </a:rPr>
              <a:t> </a:t>
            </a:r>
            <a:r>
              <a:rPr lang="en-GB" sz="2000" b="1" dirty="0">
                <a:solidFill>
                  <a:srgbClr val="5792C9"/>
                </a:solidFill>
                <a:effectLst/>
                <a:latin typeface="Georgia" panose="02040502050405020303" pitchFamily="18" charset="0"/>
                <a:ea typeface="MS Mincho" panose="02020609040205080304" pitchFamily="49" charset="-128"/>
                <a:cs typeface="Times New Roman" panose="02020603050405020304" pitchFamily="18" charset="0"/>
              </a:rPr>
              <a:t>The revised strategy:</a:t>
            </a:r>
            <a:endParaRPr lang="en-IT" dirty="0">
              <a:solidFill>
                <a:srgbClr val="5792C9"/>
              </a:solidFill>
            </a:endParaRPr>
          </a:p>
        </p:txBody>
      </p:sp>
      <p:pic>
        <p:nvPicPr>
          <p:cNvPr id="7" name="Picture 2" descr="Diagram, map&#10;&#10;Description automatically generated">
            <a:extLst>
              <a:ext uri="{FF2B5EF4-FFF2-40B4-BE49-F238E27FC236}">
                <a16:creationId xmlns:a16="http://schemas.microsoft.com/office/drawing/2014/main" id="{984B49F1-20A5-8DDA-0421-A33E4F510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4076" y="3092224"/>
            <a:ext cx="4395267" cy="3396343"/>
          </a:xfrm>
          <a:prstGeom prst="rect">
            <a:avLst/>
          </a:prstGeom>
        </p:spPr>
      </p:pic>
    </p:spTree>
    <p:extLst>
      <p:ext uri="{BB962C8B-B14F-4D97-AF65-F5344CB8AC3E}">
        <p14:creationId xmlns:p14="http://schemas.microsoft.com/office/powerpoint/2010/main" val="261772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A32961-3CF8-4E26-A39F-B9A1A2239535}"/>
              </a:ext>
            </a:extLst>
          </p:cNvPr>
          <p:cNvSpPr txBox="1"/>
          <p:nvPr/>
        </p:nvSpPr>
        <p:spPr>
          <a:xfrm>
            <a:off x="7935986" y="394283"/>
            <a:ext cx="3682767" cy="2800767"/>
          </a:xfrm>
          <a:prstGeom prst="rect">
            <a:avLst/>
          </a:prstGeom>
          <a:solidFill>
            <a:schemeClr val="bg1"/>
          </a:solidFill>
        </p:spPr>
        <p:txBody>
          <a:bodyPr wrap="square">
            <a:spAutoFit/>
          </a:bodyPr>
          <a:lstStyle/>
          <a:p>
            <a:r>
              <a:rPr lang="en-US" sz="1600" b="1" dirty="0"/>
              <a:t>Shifting focus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From knowledge and technical solutions to actions and contexts</a:t>
            </a:r>
          </a:p>
          <a:p>
            <a:endParaRPr lang="en-US" sz="1600" dirty="0"/>
          </a:p>
          <a:p>
            <a:pPr marL="285750" indent="-285750">
              <a:buFont typeface="Arial" panose="020B0604020202020204" pitchFamily="34" charset="0"/>
              <a:buChar char="•"/>
            </a:pPr>
            <a:r>
              <a:rPr lang="en-US" sz="1600" dirty="0"/>
              <a:t>From people to structures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From blaming farmers or value chain actors for the decisions they make to trying to understand their rationale and adapt actions to their priorities</a:t>
            </a:r>
            <a:endParaRPr lang="en-GB" sz="1600" dirty="0"/>
          </a:p>
        </p:txBody>
      </p:sp>
      <p:pic>
        <p:nvPicPr>
          <p:cNvPr id="2" name="Bildobjekt 1" descr="En bild som visar text, olika, ordnad, flera&#10;&#10;Automatiskt genererad beskrivning">
            <a:extLst>
              <a:ext uri="{FF2B5EF4-FFF2-40B4-BE49-F238E27FC236}">
                <a16:creationId xmlns:a16="http://schemas.microsoft.com/office/drawing/2014/main" id="{C0B59F8B-E2A7-59B9-EF19-AB1F41D7E2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17755"/>
            <a:ext cx="7426880" cy="4493312"/>
          </a:xfrm>
          <a:prstGeom prst="rect">
            <a:avLst/>
          </a:prstGeom>
          <a:noFill/>
          <a:ln>
            <a:noFill/>
          </a:ln>
        </p:spPr>
      </p:pic>
      <p:pic>
        <p:nvPicPr>
          <p:cNvPr id="7" name="Picture 6">
            <a:extLst>
              <a:ext uri="{FF2B5EF4-FFF2-40B4-BE49-F238E27FC236}">
                <a16:creationId xmlns:a16="http://schemas.microsoft.com/office/drawing/2014/main" id="{7FA8931D-152A-4365-A47E-5BC99646A20D}"/>
              </a:ext>
            </a:extLst>
          </p:cNvPr>
          <p:cNvPicPr>
            <a:picLocks noChangeAspect="1"/>
          </p:cNvPicPr>
          <p:nvPr/>
        </p:nvPicPr>
        <p:blipFill>
          <a:blip r:embed="rId3"/>
          <a:stretch>
            <a:fillRect/>
          </a:stretch>
        </p:blipFill>
        <p:spPr>
          <a:xfrm>
            <a:off x="4343400" y="4540306"/>
            <a:ext cx="625002" cy="582388"/>
          </a:xfrm>
          <a:prstGeom prst="rect">
            <a:avLst/>
          </a:prstGeom>
        </p:spPr>
      </p:pic>
      <p:pic>
        <p:nvPicPr>
          <p:cNvPr id="5" name="Picture 4">
            <a:extLst>
              <a:ext uri="{FF2B5EF4-FFF2-40B4-BE49-F238E27FC236}">
                <a16:creationId xmlns:a16="http://schemas.microsoft.com/office/drawing/2014/main" id="{A394EEC4-907E-4B9B-9CCB-3E349C32946B}"/>
              </a:ext>
            </a:extLst>
          </p:cNvPr>
          <p:cNvPicPr>
            <a:picLocks noChangeAspect="1"/>
          </p:cNvPicPr>
          <p:nvPr/>
        </p:nvPicPr>
        <p:blipFill>
          <a:blip r:embed="rId3"/>
          <a:stretch>
            <a:fillRect/>
          </a:stretch>
        </p:blipFill>
        <p:spPr>
          <a:xfrm>
            <a:off x="2819400" y="4519873"/>
            <a:ext cx="625001" cy="582387"/>
          </a:xfrm>
          <a:prstGeom prst="rect">
            <a:avLst/>
          </a:prstGeom>
        </p:spPr>
      </p:pic>
      <p:pic>
        <p:nvPicPr>
          <p:cNvPr id="10" name="Picture 9">
            <a:extLst>
              <a:ext uri="{FF2B5EF4-FFF2-40B4-BE49-F238E27FC236}">
                <a16:creationId xmlns:a16="http://schemas.microsoft.com/office/drawing/2014/main" id="{8D720DC5-4925-4506-9E9B-63960B08162A}"/>
              </a:ext>
            </a:extLst>
          </p:cNvPr>
          <p:cNvPicPr>
            <a:picLocks noChangeAspect="1"/>
          </p:cNvPicPr>
          <p:nvPr/>
        </p:nvPicPr>
        <p:blipFill>
          <a:blip r:embed="rId4"/>
          <a:stretch>
            <a:fillRect/>
          </a:stretch>
        </p:blipFill>
        <p:spPr>
          <a:xfrm>
            <a:off x="7655480" y="3706952"/>
            <a:ext cx="4329278" cy="2872347"/>
          </a:xfrm>
          <a:prstGeom prst="rect">
            <a:avLst/>
          </a:prstGeom>
        </p:spPr>
      </p:pic>
    </p:spTree>
    <p:extLst>
      <p:ext uri="{BB962C8B-B14F-4D97-AF65-F5344CB8AC3E}">
        <p14:creationId xmlns:p14="http://schemas.microsoft.com/office/powerpoint/2010/main" val="3094585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2BA2E8-3C42-458B-A639-A5182B271AAF}"/>
              </a:ext>
            </a:extLst>
          </p:cNvPr>
          <p:cNvSpPr txBox="1"/>
          <p:nvPr/>
        </p:nvSpPr>
        <p:spPr>
          <a:xfrm>
            <a:off x="8875058" y="3429000"/>
            <a:ext cx="3275045" cy="830997"/>
          </a:xfrm>
          <a:prstGeom prst="rect">
            <a:avLst/>
          </a:prstGeom>
          <a:solidFill>
            <a:schemeClr val="bg1"/>
          </a:solidFill>
          <a:ln w="9525">
            <a:noFill/>
          </a:ln>
        </p:spPr>
        <p:txBody>
          <a:bodyPr wrap="square" rtlCol="0">
            <a:spAutoFit/>
          </a:bodyPr>
          <a:lstStyle/>
          <a:p>
            <a:endParaRPr lang="en-US" b="1" dirty="0"/>
          </a:p>
          <a:p>
            <a:pPr marL="342900" indent="-342900">
              <a:buFont typeface="+mj-lt"/>
              <a:buAutoNum type="arabicPeriod"/>
            </a:pPr>
            <a:endParaRPr lang="en-GB" dirty="0"/>
          </a:p>
        </p:txBody>
      </p:sp>
      <p:pic>
        <p:nvPicPr>
          <p:cNvPr id="3" name="Picture 2" descr="Diagram, map&#10;&#10;Description automatically generated">
            <a:extLst>
              <a:ext uri="{FF2B5EF4-FFF2-40B4-BE49-F238E27FC236}">
                <a16:creationId xmlns:a16="http://schemas.microsoft.com/office/drawing/2014/main" id="{2A7A6D45-A52F-4FF7-8718-8CB8D0DAE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75058" cy="6858000"/>
          </a:xfrm>
          <a:prstGeom prst="rect">
            <a:avLst/>
          </a:prstGeom>
        </p:spPr>
      </p:pic>
      <p:sp>
        <p:nvSpPr>
          <p:cNvPr id="2" name="TextBox 1">
            <a:extLst>
              <a:ext uri="{FF2B5EF4-FFF2-40B4-BE49-F238E27FC236}">
                <a16:creationId xmlns:a16="http://schemas.microsoft.com/office/drawing/2014/main" id="{636C8173-8036-4AF8-BBAC-ED2C5A7B7485}"/>
              </a:ext>
            </a:extLst>
          </p:cNvPr>
          <p:cNvSpPr txBox="1"/>
          <p:nvPr/>
        </p:nvSpPr>
        <p:spPr>
          <a:xfrm>
            <a:off x="8875058" y="198103"/>
            <a:ext cx="3078760" cy="6740307"/>
          </a:xfrm>
          <a:prstGeom prst="rect">
            <a:avLst/>
          </a:prstGeom>
          <a:solidFill>
            <a:schemeClr val="bg1"/>
          </a:solidFill>
          <a:ln w="9525">
            <a:noFill/>
          </a:ln>
        </p:spPr>
        <p:txBody>
          <a:bodyPr wrap="square" rtlCol="0">
            <a:spAutoFit/>
          </a:bodyPr>
          <a:lstStyle/>
          <a:p>
            <a:r>
              <a:rPr lang="en-US" b="1" dirty="0"/>
              <a:t>The thinking</a:t>
            </a:r>
          </a:p>
          <a:p>
            <a:endParaRPr lang="en-US" b="1" dirty="0"/>
          </a:p>
          <a:p>
            <a:pPr marL="285750" indent="-285750">
              <a:buFont typeface="Arial" panose="020B0604020202020204" pitchFamily="34" charset="0"/>
              <a:buChar char="•"/>
            </a:pPr>
            <a:r>
              <a:rPr lang="en-US" dirty="0"/>
              <a:t>Current epi-status and knowledge</a:t>
            </a:r>
          </a:p>
          <a:p>
            <a:r>
              <a:rPr lang="en-US" sz="2400" dirty="0"/>
              <a:t> </a:t>
            </a:r>
            <a:r>
              <a:rPr lang="en-US" sz="1800" dirty="0"/>
              <a:t>Several epidemiological cycles</a:t>
            </a:r>
          </a:p>
          <a:p>
            <a:endParaRPr lang="en-US" dirty="0"/>
          </a:p>
          <a:p>
            <a:pPr marL="285750" indent="-285750">
              <a:buFont typeface="Arial" panose="020B0604020202020204" pitchFamily="34" charset="0"/>
              <a:buChar char="•"/>
            </a:pPr>
            <a:r>
              <a:rPr lang="en-US" dirty="0"/>
              <a:t>Local context</a:t>
            </a:r>
          </a:p>
          <a:p>
            <a:r>
              <a:rPr lang="en-US" sz="1600" dirty="0"/>
              <a:t>Inherent institutional challenges</a:t>
            </a:r>
          </a:p>
          <a:p>
            <a:pPr marL="800100" lvl="1" indent="-342900">
              <a:buFont typeface="Arial" panose="020B0604020202020204" pitchFamily="34" charset="0"/>
              <a:buChar char="•"/>
            </a:pPr>
            <a:r>
              <a:rPr lang="en-US" sz="1600" dirty="0"/>
              <a:t>Subsistence farming</a:t>
            </a:r>
          </a:p>
          <a:p>
            <a:pPr marL="800100" lvl="1" indent="-342900">
              <a:buFont typeface="Arial" panose="020B0604020202020204" pitchFamily="34" charset="0"/>
              <a:buChar char="•"/>
            </a:pPr>
            <a:r>
              <a:rPr lang="en-US" sz="1600" strike="sngStrike" dirty="0"/>
              <a:t>I</a:t>
            </a:r>
            <a:r>
              <a:rPr lang="en-US" sz="1600" dirty="0"/>
              <a:t>nadequate reporting</a:t>
            </a:r>
          </a:p>
          <a:p>
            <a:pPr marL="800100" lvl="1" indent="-342900">
              <a:buFont typeface="Arial" panose="020B0604020202020204" pitchFamily="34" charset="0"/>
              <a:buChar char="•"/>
            </a:pPr>
            <a:r>
              <a:rPr lang="en-US" sz="1600" dirty="0"/>
              <a:t>Low capacity to prevent, detect,  respond and react (operational readiness)</a:t>
            </a:r>
          </a:p>
          <a:p>
            <a:pPr marL="800100" lvl="1" indent="-342900">
              <a:buFont typeface="Arial" panose="020B0604020202020204" pitchFamily="34" charset="0"/>
              <a:buChar char="•"/>
            </a:pPr>
            <a:endParaRPr lang="en-US" dirty="0"/>
          </a:p>
          <a:p>
            <a:pPr marL="285750" indent="-285750">
              <a:buFont typeface="Arial" panose="020B0604020202020204" pitchFamily="34" charset="0"/>
              <a:buChar char="•"/>
            </a:pPr>
            <a:r>
              <a:rPr lang="en-US" dirty="0"/>
              <a:t>Cross-cutting issues</a:t>
            </a:r>
          </a:p>
          <a:p>
            <a:r>
              <a:rPr lang="en-US" sz="1600" dirty="0"/>
              <a:t>Multiple factors and actors, differently influencing disease outcomes across the spectra/VC </a:t>
            </a:r>
            <a:endParaRPr lang="en-US" sz="1600" strike="sngStrike" dirty="0"/>
          </a:p>
          <a:p>
            <a:pPr marL="342900" indent="-342900">
              <a:buFont typeface="+mj-lt"/>
              <a:buAutoNum type="arabicPeriod"/>
            </a:pPr>
            <a:endParaRPr lang="en-US" sz="1600" dirty="0"/>
          </a:p>
          <a:p>
            <a:endParaRPr lang="en-GB" dirty="0"/>
          </a:p>
        </p:txBody>
      </p:sp>
    </p:spTree>
    <p:extLst>
      <p:ext uri="{BB962C8B-B14F-4D97-AF65-F5344CB8AC3E}">
        <p14:creationId xmlns:p14="http://schemas.microsoft.com/office/powerpoint/2010/main" val="256011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a:extLst>
              <a:ext uri="{FF2B5EF4-FFF2-40B4-BE49-F238E27FC236}">
                <a16:creationId xmlns:a16="http://schemas.microsoft.com/office/drawing/2014/main" id="{8842057D-6D03-40E8-A0EC-62C436622F3E}"/>
              </a:ext>
            </a:extLst>
          </p:cNvPr>
          <p:cNvSpPr txBox="1"/>
          <p:nvPr/>
        </p:nvSpPr>
        <p:spPr>
          <a:xfrm flipH="1">
            <a:off x="290753" y="390227"/>
            <a:ext cx="5953973" cy="3170099"/>
          </a:xfrm>
          <a:prstGeom prst="rect">
            <a:avLst/>
          </a:prstGeom>
          <a:noFill/>
        </p:spPr>
        <p:txBody>
          <a:bodyPr wrap="square" rtlCol="0">
            <a:spAutoFit/>
          </a:bodyPr>
          <a:lstStyle/>
          <a:p>
            <a:endParaRPr lang="sv-SE" sz="2000" b="1" dirty="0"/>
          </a:p>
          <a:p>
            <a:r>
              <a:rPr lang="en-GB" sz="2000" b="1" dirty="0">
                <a:effectLst/>
                <a:ea typeface="Calibri" panose="020F0502020204030204" pitchFamily="34" charset="0"/>
                <a:cs typeface="Times New Roman" panose="02020603050405020304" pitchFamily="18" charset="0"/>
              </a:rPr>
              <a:t>Overall objective: </a:t>
            </a:r>
            <a:r>
              <a:rPr lang="en-GB" sz="2000" dirty="0">
                <a:effectLst/>
                <a:ea typeface="Calibri" panose="020F0502020204030204" pitchFamily="34" charset="0"/>
                <a:cs typeface="Times New Roman" panose="02020603050405020304" pitchFamily="18" charset="0"/>
              </a:rPr>
              <a:t>reduce the occurrence and impact of ASF in the domestic pig sector in Africa</a:t>
            </a:r>
          </a:p>
          <a:p>
            <a:endParaRPr lang="en-GB" sz="2000" dirty="0">
              <a:ea typeface="Calibri" panose="020F0502020204030204" pitchFamily="34" charset="0"/>
              <a:cs typeface="Times New Roman" panose="02020603050405020304" pitchFamily="18" charset="0"/>
            </a:endParaRPr>
          </a:p>
          <a:p>
            <a:r>
              <a:rPr lang="en-GB" sz="2000" b="1" dirty="0">
                <a:ea typeface="Calibri" panose="020F0502020204030204" pitchFamily="34" charset="0"/>
                <a:cs typeface="Times New Roman" panose="02020603050405020304" pitchFamily="18" charset="0"/>
              </a:rPr>
              <a:t>Specific objectives:</a:t>
            </a:r>
          </a:p>
          <a:p>
            <a:r>
              <a:rPr lang="en-GB" sz="2000" dirty="0">
                <a:effectLst/>
                <a:ea typeface="Calibri" panose="020F0502020204030204" pitchFamily="34" charset="0"/>
                <a:cs typeface="Times New Roman" panose="02020603050405020304" pitchFamily="18" charset="0"/>
              </a:rPr>
              <a:t> i) control ASF in infected countries or regions</a:t>
            </a:r>
            <a:endParaRPr lang="en-GB" sz="2000" dirty="0">
              <a:ea typeface="Calibri" panose="020F0502020204030204" pitchFamily="34" charset="0"/>
              <a:cs typeface="Times New Roman" panose="02020603050405020304" pitchFamily="18" charset="0"/>
            </a:endParaRPr>
          </a:p>
          <a:p>
            <a:r>
              <a:rPr lang="en-GB" sz="2000" dirty="0">
                <a:effectLst/>
                <a:ea typeface="Calibri" panose="020F0502020204030204" pitchFamily="34" charset="0"/>
                <a:cs typeface="Times New Roman" panose="02020603050405020304" pitchFamily="18" charset="0"/>
              </a:rPr>
              <a:t>ii) prevent the introduction of ASF into non-infected countries or regions</a:t>
            </a:r>
          </a:p>
          <a:p>
            <a:endParaRPr lang="en-GB" sz="2000" dirty="0">
              <a:cs typeface="Times New Roman" panose="02020603050405020304" pitchFamily="18" charset="0"/>
            </a:endParaRPr>
          </a:p>
          <a:p>
            <a:r>
              <a:rPr lang="en-GB" sz="2000" dirty="0">
                <a:cs typeface="Times New Roman" panose="02020603050405020304" pitchFamily="18" charset="0"/>
              </a:rPr>
              <a:t>	</a:t>
            </a:r>
            <a:endParaRPr lang="sv-SE" sz="2000" dirty="0"/>
          </a:p>
        </p:txBody>
      </p:sp>
      <p:pic>
        <p:nvPicPr>
          <p:cNvPr id="5" name="Bildobjekt 4">
            <a:extLst>
              <a:ext uri="{FF2B5EF4-FFF2-40B4-BE49-F238E27FC236}">
                <a16:creationId xmlns:a16="http://schemas.microsoft.com/office/drawing/2014/main" id="{DCBA3ED5-9DE0-BAAB-11B8-6C589871EC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5343" y="227639"/>
            <a:ext cx="4960023" cy="3343573"/>
          </a:xfrm>
          <a:prstGeom prst="rect">
            <a:avLst/>
          </a:prstGeom>
          <a:noFill/>
          <a:ln>
            <a:noFill/>
          </a:ln>
        </p:spPr>
      </p:pic>
      <p:sp>
        <p:nvSpPr>
          <p:cNvPr id="7" name="textruta 6">
            <a:extLst>
              <a:ext uri="{FF2B5EF4-FFF2-40B4-BE49-F238E27FC236}">
                <a16:creationId xmlns:a16="http://schemas.microsoft.com/office/drawing/2014/main" id="{31B5CA9D-82E4-D2B6-9997-85DE7F6B6F87}"/>
              </a:ext>
            </a:extLst>
          </p:cNvPr>
          <p:cNvSpPr txBox="1"/>
          <p:nvPr/>
        </p:nvSpPr>
        <p:spPr>
          <a:xfrm>
            <a:off x="290753" y="3352800"/>
            <a:ext cx="11632966" cy="2308324"/>
          </a:xfrm>
          <a:prstGeom prst="rect">
            <a:avLst/>
          </a:prstGeom>
          <a:noFill/>
        </p:spPr>
        <p:txBody>
          <a:bodyPr wrap="square">
            <a:spAutoFit/>
          </a:bodyPr>
          <a:lstStyle/>
          <a:p>
            <a:r>
              <a:rPr lang="en-GB" sz="2400" b="1" dirty="0">
                <a:effectLst/>
                <a:ea typeface="MS Mincho" panose="02020609040205080304" pitchFamily="49" charset="-128"/>
                <a:cs typeface="Times New Roman" panose="02020603050405020304" pitchFamily="18" charset="0"/>
              </a:rPr>
              <a:t>Rationale: </a:t>
            </a:r>
          </a:p>
          <a:p>
            <a:pPr marL="342900" indent="-342900">
              <a:buFont typeface="Arial" panose="020B0604020202020204" pitchFamily="34" charset="0"/>
              <a:buChar char="•"/>
            </a:pPr>
            <a:r>
              <a:rPr lang="en-GB" sz="2400" dirty="0">
                <a:effectLst/>
                <a:ea typeface="MS Mincho" panose="02020609040205080304" pitchFamily="49" charset="-128"/>
                <a:cs typeface="Times New Roman" panose="02020603050405020304" pitchFamily="18" charset="0"/>
              </a:rPr>
              <a:t>ASF impair pig production and animal welfare</a:t>
            </a:r>
            <a:endParaRPr lang="en-GB" dirty="0">
              <a:ea typeface="MS Mincho" panose="02020609040205080304" pitchFamily="49" charset="-128"/>
              <a:cs typeface="Times New Roman" panose="02020603050405020304" pitchFamily="18" charset="0"/>
            </a:endParaRPr>
          </a:p>
          <a:p>
            <a:pPr marL="342900" indent="-342900">
              <a:buFont typeface="Arial" panose="020B0604020202020204" pitchFamily="34" charset="0"/>
              <a:buChar char="•"/>
            </a:pPr>
            <a:r>
              <a:rPr lang="en-GB" dirty="0">
                <a:ea typeface="MS Mincho" panose="02020609040205080304" pitchFamily="49" charset="-128"/>
                <a:cs typeface="Times New Roman" panose="02020603050405020304" pitchFamily="18" charset="0"/>
              </a:rPr>
              <a:t>S</a:t>
            </a:r>
            <a:r>
              <a:rPr lang="en-GB" sz="2400" dirty="0">
                <a:effectLst/>
                <a:ea typeface="MS Mincho" panose="02020609040205080304" pitchFamily="49" charset="-128"/>
                <a:cs typeface="Times New Roman" panose="02020603050405020304" pitchFamily="18" charset="0"/>
              </a:rPr>
              <a:t>econdary negative effects on rural development and livelihoods</a:t>
            </a:r>
          </a:p>
          <a:p>
            <a:pPr marL="342900" indent="-342900">
              <a:buFont typeface="Arial" panose="020B0604020202020204" pitchFamily="34" charset="0"/>
              <a:buChar char="•"/>
            </a:pPr>
            <a:r>
              <a:rPr lang="en-GB" dirty="0">
                <a:ea typeface="MS Mincho" panose="02020609040205080304" pitchFamily="49" charset="-128"/>
                <a:cs typeface="Times New Roman" panose="02020603050405020304" pitchFamily="18" charset="0"/>
              </a:rPr>
              <a:t>S</a:t>
            </a:r>
            <a:r>
              <a:rPr lang="en-GB" sz="2400" dirty="0">
                <a:effectLst/>
                <a:ea typeface="MS Mincho" panose="02020609040205080304" pitchFamily="49" charset="-128"/>
                <a:cs typeface="Times New Roman" panose="02020603050405020304" pitchFamily="18" charset="0"/>
              </a:rPr>
              <a:t>ustainable pig production has the potential to contribute to income creation, empowerment of marginalised </a:t>
            </a:r>
            <a:r>
              <a:rPr lang="en-GB" dirty="0">
                <a:ea typeface="MS Mincho" panose="02020609040205080304" pitchFamily="49" charset="-128"/>
                <a:cs typeface="Times New Roman" panose="02020603050405020304" pitchFamily="18" charset="0"/>
              </a:rPr>
              <a:t>people and c</a:t>
            </a:r>
            <a:r>
              <a:rPr lang="en-GB" sz="2400" dirty="0">
                <a:effectLst/>
                <a:ea typeface="MS Mincho" panose="02020609040205080304" pitchFamily="49" charset="-128"/>
                <a:cs typeface="Times New Roman" panose="02020603050405020304" pitchFamily="18" charset="0"/>
              </a:rPr>
              <a:t>ommunities</a:t>
            </a:r>
          </a:p>
          <a:p>
            <a:pPr marL="342900" indent="-342900">
              <a:buFont typeface="Arial" panose="020B0604020202020204" pitchFamily="34" charset="0"/>
              <a:buChar char="•"/>
            </a:pPr>
            <a:r>
              <a:rPr lang="en-GB" dirty="0">
                <a:ea typeface="MS Mincho" panose="02020609040205080304" pitchFamily="49" charset="-128"/>
                <a:cs typeface="Times New Roman" panose="02020603050405020304" pitchFamily="18" charset="0"/>
              </a:rPr>
              <a:t>I</a:t>
            </a:r>
            <a:r>
              <a:rPr lang="en-GB" sz="2400" dirty="0">
                <a:effectLst/>
                <a:ea typeface="MS Mincho" panose="02020609040205080304" pitchFamily="49" charset="-128"/>
                <a:cs typeface="Times New Roman" panose="02020603050405020304" pitchFamily="18" charset="0"/>
              </a:rPr>
              <a:t>mproved pig health reduce the use of antibiotics and the risk for antimicrobial resistance</a:t>
            </a:r>
            <a:endParaRPr lang="sv-SE" dirty="0"/>
          </a:p>
        </p:txBody>
      </p:sp>
    </p:spTree>
    <p:extLst>
      <p:ext uri="{BB962C8B-B14F-4D97-AF65-F5344CB8AC3E}">
        <p14:creationId xmlns:p14="http://schemas.microsoft.com/office/powerpoint/2010/main" val="226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OVER - Option 1">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308DFCB8-2451-A94A-8BBF-8412BEB9CA4F}"/>
    </a:ext>
  </a:extLst>
</a:theme>
</file>

<file path=ppt/theme/theme2.xml><?xml version="1.0" encoding="utf-8"?>
<a:theme xmlns:a="http://schemas.openxmlformats.org/drawingml/2006/main" name="COVER - Option 2">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3.xml><?xml version="1.0" encoding="utf-8"?>
<a:theme xmlns:a="http://schemas.openxmlformats.org/drawingml/2006/main" name="Main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16F85751-97A9-C842-87E1-8F923BBBD228}"/>
    </a:ext>
  </a:extLst>
</a:theme>
</file>

<file path=ppt/theme/theme4.xml><?xml version="1.0" encoding="utf-8"?>
<a:theme xmlns:a="http://schemas.openxmlformats.org/drawingml/2006/main" name="Final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B9400151-6EB3-A44A-BBCE-DB93FDFB67C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300111-1b6d-4ede-b74f-05b2b922cc1a" xsi:nil="true"/>
    <lcf76f155ced4ddcb4097134ff3c332f xmlns="e357bd84-b6d4-42ee-b8e4-ba03c7c10af9">
      <Terms xmlns="http://schemas.microsoft.com/office/infopath/2007/PartnerControls"/>
    </lcf76f155ced4ddcb4097134ff3c332f>
    <OralPresentation xmlns="e357bd84-b6d4-42ee-b8e4-ba03c7c10af9">true</OralPresent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E49C6273058F4D94DF0ABA7DF59315" ma:contentTypeVersion="16" ma:contentTypeDescription="Create a new document." ma:contentTypeScope="" ma:versionID="f09cc8db0536a0c197d2b858bf682d67">
  <xsd:schema xmlns:xsd="http://www.w3.org/2001/XMLSchema" xmlns:xs="http://www.w3.org/2001/XMLSchema" xmlns:p="http://schemas.microsoft.com/office/2006/metadata/properties" xmlns:ns2="e357bd84-b6d4-42ee-b8e4-ba03c7c10af9" xmlns:ns3="fd300111-1b6d-4ede-b74f-05b2b922cc1a" targetNamespace="http://schemas.microsoft.com/office/2006/metadata/properties" ma:root="true" ma:fieldsID="1256129b3e863ba3db17be6029ed7baf" ns2:_="" ns3:_="">
    <xsd:import namespace="e357bd84-b6d4-42ee-b8e4-ba03c7c10af9"/>
    <xsd:import namespace="fd300111-1b6d-4ede-b74f-05b2b922cc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ralPresenta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57bd84-b6d4-42ee-b8e4-ba03c7c10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ralPresentation" ma:index="14" nillable="true" ma:displayName="Oral Presentation" ma:default="1" ma:format="Dropdown" ma:internalName="OralPresentation">
      <xsd:simpleType>
        <xsd:restriction base="dms:Boolea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bd5f298-1e24-4768-94fc-a8b9045ba2d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300111-1b6d-4ede-b74f-05b2b922cc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3d5f5a1-dd62-47c3-95ef-ac155c8a0ca6}" ma:internalName="TaxCatchAll" ma:showField="CatchAllData" ma:web="fd300111-1b6d-4ede-b74f-05b2b922cc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D6E9B-5D26-4766-B035-13FA946D2854}">
  <ds:schemaRefs>
    <ds:schemaRef ds:uri="http://schemas.microsoft.com/sharepoint/v3/contenttype/forms"/>
  </ds:schemaRefs>
</ds:datastoreItem>
</file>

<file path=customXml/itemProps2.xml><?xml version="1.0" encoding="utf-8"?>
<ds:datastoreItem xmlns:ds="http://schemas.openxmlformats.org/officeDocument/2006/customXml" ds:itemID="{8B6D1CDB-15D1-4C85-BFBF-7D1270C6F64A}">
  <ds:schemaRefs>
    <ds:schemaRef ds:uri="http://purl.org/dc/terms/"/>
    <ds:schemaRef ds:uri="8c2680b1-8717-4e17-af8a-c3c5948a3503"/>
    <ds:schemaRef ds:uri="http://purl.org/dc/dcmitype/"/>
    <ds:schemaRef ds:uri="http://schemas.microsoft.com/office/infopath/2007/PartnerControls"/>
    <ds:schemaRef ds:uri="3c9ac98d-36e3-464e-9a3d-571690e2b8cf"/>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97715172-29ca-460a-8d34-c6833e4e3e85"/>
    <ds:schemaRef ds:uri="be165b08-fd3e-4a2e-99c2-3815331eb84c"/>
    <ds:schemaRef ds:uri="0e8e35a2-bfbc-4924-8d8e-7fbc21afaff0"/>
    <ds:schemaRef ds:uri="be149b9c-d198-48d3-8a70-fcaf58cce98b"/>
  </ds:schemaRefs>
</ds:datastoreItem>
</file>

<file path=customXml/itemProps3.xml><?xml version="1.0" encoding="utf-8"?>
<ds:datastoreItem xmlns:ds="http://schemas.openxmlformats.org/officeDocument/2006/customXml" ds:itemID="{5971A7DA-C5BC-420F-8B09-4C318750DF89}"/>
</file>

<file path=docProps/app.xml><?xml version="1.0" encoding="utf-8"?>
<Properties xmlns="http://schemas.openxmlformats.org/officeDocument/2006/extended-properties" xmlns:vt="http://schemas.openxmlformats.org/officeDocument/2006/docPropsVTypes">
  <Template>FAO_SDGs_PPT_template_16_9</Template>
  <TotalTime>913</TotalTime>
  <Words>1502</Words>
  <Application>Microsoft Office PowerPoint</Application>
  <PresentationFormat>Bredbild</PresentationFormat>
  <Paragraphs>193</Paragraphs>
  <Slides>20</Slides>
  <Notes>3</Notes>
  <HiddenSlides>7</HiddenSlides>
  <MMClips>0</MMClips>
  <ScaleCrop>false</ScaleCrop>
  <HeadingPairs>
    <vt:vector size="8" baseType="variant">
      <vt:variant>
        <vt:lpstr>Använt teckensnitt</vt:lpstr>
      </vt:variant>
      <vt:variant>
        <vt:i4>8</vt:i4>
      </vt:variant>
      <vt:variant>
        <vt:lpstr>Tema</vt:lpstr>
      </vt:variant>
      <vt:variant>
        <vt:i4>4</vt:i4>
      </vt:variant>
      <vt:variant>
        <vt:lpstr>Serverprogram för OLE-inbäddning</vt:lpstr>
      </vt:variant>
      <vt:variant>
        <vt:i4>0</vt:i4>
      </vt:variant>
      <vt:variant>
        <vt:lpstr>Bildrubriker</vt:lpstr>
      </vt:variant>
      <vt:variant>
        <vt:i4>20</vt:i4>
      </vt:variant>
    </vt:vector>
  </HeadingPairs>
  <TitlesOfParts>
    <vt:vector size="32" baseType="lpstr">
      <vt:lpstr>.AppleSystemUIFont</vt:lpstr>
      <vt:lpstr>Arial</vt:lpstr>
      <vt:lpstr>Arial Black</vt:lpstr>
      <vt:lpstr>Calibri</vt:lpstr>
      <vt:lpstr>Calibri Light</vt:lpstr>
      <vt:lpstr>Georgia</vt:lpstr>
      <vt:lpstr>Times New Roman</vt:lpstr>
      <vt:lpstr>Wingdings</vt:lpstr>
      <vt:lpstr>COVER - Option 1</vt:lpstr>
      <vt:lpstr>COVER - Option 2</vt:lpstr>
      <vt:lpstr>Main screen</vt:lpstr>
      <vt:lpstr>Final screen</vt:lpstr>
      <vt:lpstr>Update of the  FAO/WOAH/AU-IBAR/ILRI  Regional strategy for the control of African swine fever in Africa</vt:lpstr>
      <vt:lpstr>PowerPoint-presentation</vt:lpstr>
      <vt:lpstr>PowerPoint-presentation</vt:lpstr>
      <vt:lpstr>PowerPoint-presentation</vt:lpstr>
      <vt:lpst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Thank you for listening   and thanks to:  The technical expert group SGE for ASF in Africa ECTAD East Africa FAO Kenya  Global pool of expertise on ASF DTRA</vt:lpstr>
    </vt:vector>
  </TitlesOfParts>
  <Manager/>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Giovannini, Cristiana (AGAH)</dc:creator>
  <cp:keywords/>
  <dc:description/>
  <cp:lastModifiedBy>Erika Chenais</cp:lastModifiedBy>
  <cp:revision>34</cp:revision>
  <cp:lastPrinted>2018-12-10T09:55:32Z</cp:lastPrinted>
  <dcterms:created xsi:type="dcterms:W3CDTF">2019-07-18T08:44:31Z</dcterms:created>
  <dcterms:modified xsi:type="dcterms:W3CDTF">2023-02-06T09:36:18Z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0x01010077E49C6273058F4D94DF0ABA7DF59315</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y fmtid="{D5CDD505-2E9C-101B-9397-08002B2CF9AE}" pid="6" name="MediaServiceImageTags">
    <vt:lpwstr/>
  </property>
</Properties>
</file>